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300" r:id="rId19"/>
    <p:sldId id="301" r:id="rId20"/>
    <p:sldId id="302" r:id="rId21"/>
    <p:sldId id="303" r:id="rId22"/>
    <p:sldId id="277" r:id="rId23"/>
    <p:sldId id="275" r:id="rId24"/>
    <p:sldId id="279" r:id="rId25"/>
    <p:sldId id="273" r:id="rId26"/>
    <p:sldId id="281" r:id="rId27"/>
    <p:sldId id="287" r:id="rId28"/>
    <p:sldId id="282" r:id="rId29"/>
    <p:sldId id="283" r:id="rId30"/>
    <p:sldId id="289" r:id="rId31"/>
    <p:sldId id="288" r:id="rId32"/>
    <p:sldId id="280" r:id="rId33"/>
    <p:sldId id="274" r:id="rId34"/>
    <p:sldId id="290" r:id="rId35"/>
    <p:sldId id="298" r:id="rId36"/>
    <p:sldId id="299" r:id="rId37"/>
    <p:sldId id="294" r:id="rId38"/>
    <p:sldId id="304" r:id="rId39"/>
    <p:sldId id="295" r:id="rId40"/>
    <p:sldId id="297" r:id="rId41"/>
    <p:sldId id="291" r:id="rId42"/>
    <p:sldId id="292" r:id="rId43"/>
    <p:sldId id="293" r:id="rId44"/>
    <p:sldId id="278" r:id="rId45"/>
    <p:sldId id="307" r:id="rId46"/>
    <p:sldId id="306" r:id="rId47"/>
    <p:sldId id="30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3ED"/>
    <a:srgbClr val="999A9A"/>
    <a:srgbClr val="F1F2F7"/>
    <a:srgbClr val="D11F31"/>
    <a:srgbClr val="404040"/>
    <a:srgbClr val="313431"/>
    <a:srgbClr val="821719"/>
    <a:srgbClr val="737373"/>
    <a:srgbClr val="626262"/>
    <a:srgbClr val="090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87719" autoAdjust="0"/>
  </p:normalViewPr>
  <p:slideViewPr>
    <p:cSldViewPr snapToGrid="0">
      <p:cViewPr varScale="1">
        <p:scale>
          <a:sx n="120" d="100"/>
          <a:sy n="120" d="100"/>
        </p:scale>
        <p:origin x="13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38496-B7AF-40E7-B136-F94EB10E34A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10ECA-5158-4678-8B43-BDD38583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98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1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3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3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9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1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05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76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7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80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7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27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63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50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33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61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56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83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47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13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24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0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75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81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7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44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37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580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18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07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3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80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939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906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525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64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3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3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18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7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10ECA-5158-4678-8B43-BDD3858301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72986" y="2004106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986" y="448378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4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3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84071"/>
            <a:ext cx="5181600" cy="299289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184071"/>
            <a:ext cx="5181600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334"/>
            <a:ext cx="10515600" cy="99447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62493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599089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2493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599089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0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2008"/>
            <a:ext cx="10515600" cy="1990532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2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512470"/>
            <a:ext cx="3998219" cy="1085452"/>
          </a:xfrm>
        </p:spPr>
        <p:txBody>
          <a:bodyPr anchor="b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12470"/>
            <a:ext cx="6172200" cy="434858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77383"/>
            <a:ext cx="3998219" cy="3083667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7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26720"/>
            <a:ext cx="6172200" cy="4334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BAAE-F097-4EEC-8100-3D75505D5963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B5D7-D0BB-4158-B97C-D903077F0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A9A57B-F3A4-41DA-8B9F-67273035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12470"/>
            <a:ext cx="3998219" cy="130032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7AA37B2-F4D6-4CF5-9474-773322BC3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42458"/>
            <a:ext cx="3998219" cy="2818592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64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n, wearing, display, holding&#10;&#10;Description automatically generated">
            <a:extLst>
              <a:ext uri="{FF2B5EF4-FFF2-40B4-BE49-F238E27FC236}">
                <a16:creationId xmlns:a16="http://schemas.microsoft.com/office/drawing/2014/main" id="{7402E224-4E31-4C11-951C-D6D7848EB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494"/>
            <a:ext cx="12192000" cy="81190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791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84071"/>
            <a:ext cx="10515600" cy="2992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16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5C2BAAE-F097-4EEC-8100-3D75505D5963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16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16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4CB5D7-D0BB-4158-B97C-D903077F02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4BF53-8DF7-4104-93BA-E7455AB52A7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265277"/>
            <a:ext cx="2591848" cy="6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3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an, wearing, display, holding&#10;&#10;Description automatically generated">
            <a:extLst>
              <a:ext uri="{FF2B5EF4-FFF2-40B4-BE49-F238E27FC236}">
                <a16:creationId xmlns:a16="http://schemas.microsoft.com/office/drawing/2014/main" id="{4AB46812-0DB3-44BB-87BF-EF30F11E7D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494"/>
            <a:ext cx="12192000" cy="8119068"/>
          </a:xfrm>
          <a:prstGeom prst="rect">
            <a:avLst/>
          </a:prstGeom>
        </p:spPr>
      </p:pic>
      <p:sp>
        <p:nvSpPr>
          <p:cNvPr id="66" name="Title 65">
            <a:extLst>
              <a:ext uri="{FF2B5EF4-FFF2-40B4-BE49-F238E27FC236}">
                <a16:creationId xmlns:a16="http://schemas.microsoft.com/office/drawing/2014/main" id="{75DCFF8B-A1D4-40E0-BF8C-800A35A3E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1476"/>
            <a:ext cx="12192000" cy="1162050"/>
          </a:xfrm>
        </p:spPr>
        <p:txBody>
          <a:bodyPr>
            <a:normAutofit/>
          </a:bodyPr>
          <a:lstStyle/>
          <a:p>
            <a:r>
              <a:rPr lang="en-US" sz="3600" dirty="0"/>
              <a:t>Introducing New </a:t>
            </a:r>
            <a:br>
              <a:rPr lang="en-US" sz="3600" dirty="0"/>
            </a:br>
            <a:r>
              <a:rPr lang="en-US" sz="3600" dirty="0"/>
              <a:t>for 2020</a:t>
            </a:r>
          </a:p>
        </p:txBody>
      </p:sp>
      <p:sp>
        <p:nvSpPr>
          <p:cNvPr id="67" name="Subtitle 66">
            <a:extLst>
              <a:ext uri="{FF2B5EF4-FFF2-40B4-BE49-F238E27FC236}">
                <a16:creationId xmlns:a16="http://schemas.microsoft.com/office/drawing/2014/main" id="{1A6662BF-06FB-4219-9749-106A5FADA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38375"/>
            <a:ext cx="12192000" cy="4248149"/>
          </a:xfrm>
        </p:spPr>
        <p:txBody>
          <a:bodyPr>
            <a:normAutofit/>
          </a:bodyPr>
          <a:lstStyle/>
          <a:p>
            <a:r>
              <a:rPr lang="en-US" sz="6000" i="1" dirty="0"/>
              <a:t>OPT Web Services™</a:t>
            </a:r>
          </a:p>
          <a:p>
            <a:r>
              <a:rPr lang="en-US" sz="9600" b="1" dirty="0"/>
              <a:t>Essentials</a:t>
            </a:r>
          </a:p>
          <a:p>
            <a:endParaRPr lang="en-US" sz="2000" dirty="0"/>
          </a:p>
          <a:p>
            <a:r>
              <a:rPr lang="en-US" sz="2200" dirty="0"/>
              <a:t>Account Receivable   \   Accounts Payable   \   Inventory   \   Job Management   \   Service &amp; Inspections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23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1174" r="1158" b="813"/>
          <a:stretch/>
        </p:blipFill>
        <p:spPr>
          <a:xfrm>
            <a:off x="925551" y="1389600"/>
            <a:ext cx="10340898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RMR/Net Due by Collection Status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BC108-30E2-4EA9-B5D9-21AEC6862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32" y="2378634"/>
            <a:ext cx="10313936" cy="267629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2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1174" r="1158" b="813"/>
          <a:stretch/>
        </p:blipFill>
        <p:spPr>
          <a:xfrm>
            <a:off x="925551" y="1389600"/>
            <a:ext cx="10340898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ACH Funding Totals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8ABB2-B620-4E27-BBA6-6703C232A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864" y="1935183"/>
            <a:ext cx="4840271" cy="356319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82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39259 L 0 1.8518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1174" r="1158" b="813"/>
          <a:stretch/>
        </p:blipFill>
        <p:spPr>
          <a:xfrm>
            <a:off x="925551" y="1389600"/>
            <a:ext cx="10340898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Top Customers / Masters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E7969-7AC5-4570-B09A-A09311F47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51" y="2318369"/>
            <a:ext cx="4239683" cy="2796823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B2AC2-9305-4B24-854D-AC30AC14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056" y="2318369"/>
            <a:ext cx="4078393" cy="279396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27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26 0.33935 L 2.5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-169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6 0.41828 L -8.33333E-7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AR Essentials Coming Soon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BEDB2-58B7-4D98-BA02-EC74AB3D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79D771B-7FEC-4F8D-B7FB-AFA87C7FA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OPT Essentials for</a:t>
            </a:r>
            <a:br>
              <a:rPr lang="en-US" dirty="0"/>
            </a:br>
            <a:r>
              <a:rPr lang="en-US" dirty="0"/>
              <a:t>Accounts Payable</a:t>
            </a:r>
          </a:p>
        </p:txBody>
      </p:sp>
    </p:spTree>
    <p:extLst>
      <p:ext uri="{BB962C8B-B14F-4D97-AF65-F5344CB8AC3E}">
        <p14:creationId xmlns:p14="http://schemas.microsoft.com/office/powerpoint/2010/main" val="35780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r="33111"/>
          <a:stretch/>
        </p:blipFill>
        <p:spPr>
          <a:xfrm>
            <a:off x="4175759" y="1487555"/>
            <a:ext cx="3840481" cy="444771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Accounts Payable</a:t>
            </a:r>
          </a:p>
        </p:txBody>
      </p:sp>
    </p:spTree>
    <p:extLst>
      <p:ext uri="{BB962C8B-B14F-4D97-AF65-F5344CB8AC3E}">
        <p14:creationId xmlns:p14="http://schemas.microsoft.com/office/powerpoint/2010/main" val="3880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r="33111"/>
          <a:stretch/>
        </p:blipFill>
        <p:spPr>
          <a:xfrm>
            <a:off x="4175759" y="1487555"/>
            <a:ext cx="3840481" cy="444771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Vendors by Open Balance Amounts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A80570-5418-46D6-8FCD-9E8CF4FC6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4" y="1617474"/>
            <a:ext cx="5962650" cy="47910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464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8519 L 0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r="33111"/>
          <a:stretch/>
        </p:blipFill>
        <p:spPr>
          <a:xfrm>
            <a:off x="4175759" y="1487555"/>
            <a:ext cx="3840481" cy="444771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Vendors by Open Credits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A80570-5418-46D6-8FCD-9E8CF4FC6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0741" y="1617474"/>
            <a:ext cx="5950515" cy="47910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85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8519 L 0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r="33111"/>
          <a:stretch/>
        </p:blipFill>
        <p:spPr>
          <a:xfrm>
            <a:off x="4175759" y="1487555"/>
            <a:ext cx="3840481" cy="444771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Vendors by Oldest Open Invoice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A80570-5418-46D6-8FCD-9E8CF4FC6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2595" y="1617474"/>
            <a:ext cx="5926808" cy="47910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88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8519 L 0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AP Essentials Coming Soon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BEDB2-58B7-4D98-BA02-EC74AB3D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 Billing Goal</a:t>
            </a:r>
          </a:p>
          <a:p>
            <a:r>
              <a:rPr lang="en-US" dirty="0"/>
              <a:t>Bill Aging</a:t>
            </a:r>
          </a:p>
          <a:p>
            <a:r>
              <a:rPr lang="en-US" dirty="0"/>
              <a:t>Bill Forecasting</a:t>
            </a:r>
          </a:p>
          <a:p>
            <a:r>
              <a:rPr lang="en-US" dirty="0"/>
              <a:t>PO Aging</a:t>
            </a:r>
          </a:p>
          <a:p>
            <a:r>
              <a:rPr lang="en-US" dirty="0"/>
              <a:t>Oldest Open POs</a:t>
            </a:r>
          </a:p>
          <a:p>
            <a:r>
              <a:rPr lang="en-US" dirty="0"/>
              <a:t>Oldest Open Repair Tickets</a:t>
            </a:r>
          </a:p>
          <a:p>
            <a:r>
              <a:rPr lang="en-US" dirty="0"/>
              <a:t>Refunds/Returns</a:t>
            </a:r>
          </a:p>
        </p:txBody>
      </p:sp>
    </p:spTree>
    <p:extLst>
      <p:ext uri="{BB962C8B-B14F-4D97-AF65-F5344CB8AC3E}">
        <p14:creationId xmlns:p14="http://schemas.microsoft.com/office/powerpoint/2010/main" val="26992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79D771B-7FEC-4F8D-B7FB-AFA87C7FA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OPT Essentials for</a:t>
            </a:r>
            <a:br>
              <a:rPr lang="en-US" dirty="0"/>
            </a:br>
            <a:r>
              <a:rPr lang="en-US" dirty="0"/>
              <a:t>Accounts Receivables</a:t>
            </a:r>
          </a:p>
        </p:txBody>
      </p:sp>
    </p:spTree>
    <p:extLst>
      <p:ext uri="{BB962C8B-B14F-4D97-AF65-F5344CB8AC3E}">
        <p14:creationId xmlns:p14="http://schemas.microsoft.com/office/powerpoint/2010/main" val="30751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79D771B-7FEC-4F8D-B7FB-AFA87C7FA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OPT Essentials for</a:t>
            </a:r>
            <a:br>
              <a:rPr lang="en-US" dirty="0"/>
            </a:br>
            <a:r>
              <a:rPr lang="en-US" dirty="0"/>
              <a:t>Inventory</a:t>
            </a:r>
          </a:p>
        </p:txBody>
      </p:sp>
    </p:spTree>
    <p:extLst>
      <p:ext uri="{BB962C8B-B14F-4D97-AF65-F5344CB8AC3E}">
        <p14:creationId xmlns:p14="http://schemas.microsoft.com/office/powerpoint/2010/main" val="9591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Inventory Essentials Coming Soon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BEDB2-58B7-4D98-BA02-EC74AB3D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of Inventory On Hand By Warehouse</a:t>
            </a:r>
          </a:p>
          <a:p>
            <a:r>
              <a:rPr lang="en-US" dirty="0"/>
              <a:t>Frequently Used Part Items</a:t>
            </a:r>
          </a:p>
          <a:p>
            <a:r>
              <a:rPr lang="en-US" dirty="0"/>
              <a:t>Frequently PPV Adjusted Parts</a:t>
            </a:r>
          </a:p>
        </p:txBody>
      </p:sp>
    </p:spTree>
    <p:extLst>
      <p:ext uri="{BB962C8B-B14F-4D97-AF65-F5344CB8AC3E}">
        <p14:creationId xmlns:p14="http://schemas.microsoft.com/office/powerpoint/2010/main" val="21750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79D771B-7FEC-4F8D-B7FB-AFA87C7FA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OPT Essentials for</a:t>
            </a:r>
            <a:br>
              <a:rPr lang="en-US" dirty="0"/>
            </a:br>
            <a:r>
              <a:rPr lang="en-US" dirty="0"/>
              <a:t>Job </a:t>
            </a:r>
            <a:r>
              <a:rPr lang="en-US" dirty="0" err="1"/>
              <a:t>Manangement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671" y="1389600"/>
            <a:ext cx="9572657" cy="465436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Job Management</a:t>
            </a:r>
          </a:p>
        </p:txBody>
      </p:sp>
    </p:spTree>
    <p:extLst>
      <p:ext uri="{BB962C8B-B14F-4D97-AF65-F5344CB8AC3E}">
        <p14:creationId xmlns:p14="http://schemas.microsoft.com/office/powerpoint/2010/main" val="25998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671" y="1389600"/>
            <a:ext cx="9572657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Job Stats by Sold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2A8645-63B3-4DB6-923C-B1A969AD0A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25210" r="33498" b="42667"/>
          <a:stretch/>
        </p:blipFill>
        <p:spPr>
          <a:xfrm>
            <a:off x="4525279" y="2562990"/>
            <a:ext cx="3150341" cy="1495077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57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00039 0.05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671" y="1389600"/>
            <a:ext cx="9572657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Job Sales Install vs RMR by Job Type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8E4EF4-E9A2-48DD-8533-5FE7167E9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6" r="67176" b="1942"/>
          <a:stretch/>
        </p:blipFill>
        <p:spPr>
          <a:xfrm>
            <a:off x="1401686" y="2425144"/>
            <a:ext cx="3142189" cy="257634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29E71C-6EE6-4DD3-AC5F-411FA3A653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8126" y="2428804"/>
            <a:ext cx="3142189" cy="256902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45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13842 L 2.77556E-17 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6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79 0.13541 L 8.33333E-7 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671" y="1389600"/>
            <a:ext cx="9572657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Job Sales Goals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D14C90-D262-4A3F-976B-B42D6C9F68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458" y="2230481"/>
            <a:ext cx="3101630" cy="172200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20486-A919-4EF9-8D1C-91FB0E17E1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4564" y="2170827"/>
            <a:ext cx="3133288" cy="1841315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F927EB-BD74-439B-92EA-5EE1D6EAF5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9355" y="4433770"/>
            <a:ext cx="3133287" cy="1841315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643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9 -0.08194 L 4.81115E-17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407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748 -0.07291 L 3.54167E-6 -3.7037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36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5 -0.40209 L 0 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671" y="1389600"/>
            <a:ext cx="9572657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Job Billing Install vs RMR by Job Type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8E4EF4-E9A2-48DD-8533-5FE7167E9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1686" y="2428804"/>
            <a:ext cx="3142189" cy="256902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29E71C-6EE6-4DD3-AC5F-411FA3A65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8126" y="2432503"/>
            <a:ext cx="3142189" cy="256162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16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79 0.15138 L 2.77556E-17 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46" y="-75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0.16365 L 2.08333E-7 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671" y="1389600"/>
            <a:ext cx="9572657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Job Billing Goals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D14C90-D262-4A3F-976B-B42D6C9F68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458" y="2232728"/>
            <a:ext cx="3101630" cy="171751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20486-A919-4EF9-8D1C-91FB0E17E1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4564" y="2174425"/>
            <a:ext cx="3133288" cy="183411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F927EB-BD74-439B-92EA-5EE1D6EAF5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5434" y="4433770"/>
            <a:ext cx="3121129" cy="1841315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831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34 -0.0831 L 2.08333E-7 -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17" y="41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91 -0.078 L 4.16667E-6 -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38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06 -0.40394 L 0 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Job Essentials Coming Soon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BEDB2-58B7-4D98-BA02-EC74AB3D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 Invoice Aging</a:t>
            </a:r>
          </a:p>
        </p:txBody>
      </p:sp>
    </p:spTree>
    <p:extLst>
      <p:ext uri="{BB962C8B-B14F-4D97-AF65-F5344CB8AC3E}">
        <p14:creationId xmlns:p14="http://schemas.microsoft.com/office/powerpoint/2010/main" val="12605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74" r="1158" b="813"/>
          <a:stretch/>
        </p:blipFill>
        <p:spPr>
          <a:xfrm>
            <a:off x="925551" y="1389600"/>
            <a:ext cx="10340898" cy="465436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Accounts Receivable</a:t>
            </a:r>
          </a:p>
        </p:txBody>
      </p:sp>
    </p:spTree>
    <p:extLst>
      <p:ext uri="{BB962C8B-B14F-4D97-AF65-F5344CB8AC3E}">
        <p14:creationId xmlns:p14="http://schemas.microsoft.com/office/powerpoint/2010/main" val="28429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79D771B-7FEC-4F8D-B7FB-AFA87C7FA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OPT Essentials for</a:t>
            </a:r>
            <a:br>
              <a:rPr lang="en-US" dirty="0"/>
            </a:br>
            <a:r>
              <a:rPr lang="en-US" dirty="0"/>
              <a:t>Service / Inspections</a:t>
            </a:r>
          </a:p>
        </p:txBody>
      </p:sp>
    </p:spTree>
    <p:extLst>
      <p:ext uri="{BB962C8B-B14F-4D97-AF65-F5344CB8AC3E}">
        <p14:creationId xmlns:p14="http://schemas.microsoft.com/office/powerpoint/2010/main" val="15805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24" y="1533758"/>
            <a:ext cx="11748552" cy="454228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Job Management</a:t>
            </a:r>
          </a:p>
        </p:txBody>
      </p:sp>
    </p:spTree>
    <p:extLst>
      <p:ext uri="{BB962C8B-B14F-4D97-AF65-F5344CB8AC3E}">
        <p14:creationId xmlns:p14="http://schemas.microsoft.com/office/powerpoint/2010/main" val="5897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24" y="1533758"/>
            <a:ext cx="11748552" cy="454228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Ticket Revenue vs Labor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4ADBCB-EB8B-404F-838F-A350B263C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59" y="1750990"/>
            <a:ext cx="11166282" cy="335602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137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35 -0.11852 L 0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24" y="1533758"/>
            <a:ext cx="11748552" cy="454228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Total Ticket Revenue vs Labor w/ Goal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4ADBCB-EB8B-404F-838F-A350B263C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859" y="1759276"/>
            <a:ext cx="11166282" cy="333944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350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35 -0.11852 L 0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24" y="1533758"/>
            <a:ext cx="11748552" cy="454228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Unbilled Ticket Amounts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1E121-E59E-4467-83AC-5591AA0D2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73" y="1444205"/>
            <a:ext cx="3864335" cy="310016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9041F-D819-445C-AB13-D22BC097B0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522" y="3531323"/>
            <a:ext cx="3848954" cy="310140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41687-0DFC-4ECC-896E-42BD6DFF92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477" y="1441098"/>
            <a:ext cx="3836564" cy="310637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466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66 -0.25046 L 0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25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551 L -3.33333E-6 -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27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183 0.0551 L 3.54167E-6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1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24" y="1533758"/>
            <a:ext cx="11748552" cy="454228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Ticket Drill 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9041F-D819-445C-AB13-D22BC097B0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04" y="1215539"/>
            <a:ext cx="10180391" cy="517872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88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676 L 0 -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24" y="1533758"/>
            <a:ext cx="11748552" cy="454228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Unbilled Ticket Amounts (</a:t>
            </a:r>
            <a:r>
              <a:rPr lang="en-US" sz="2800" b="1" dirty="0" err="1"/>
              <a:t>cont</a:t>
            </a:r>
            <a:r>
              <a:rPr lang="en-US" sz="2800" b="1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1E121-E59E-4467-83AC-5591AA0D2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7" y="1444205"/>
            <a:ext cx="3850406" cy="310016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9041F-D819-445C-AB13-D22BC097B0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522" y="3532008"/>
            <a:ext cx="3848954" cy="310003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41687-0DFC-4ECC-896E-42BD6DFF92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477" y="1443599"/>
            <a:ext cx="3836564" cy="310137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044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66 -0.25046 L 0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25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551 L -3.33333E-6 -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27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183 0.0551 L 3.54167E-6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1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24" y="1533758"/>
            <a:ext cx="11748552" cy="454228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Unbilled Ticket Amounts (</a:t>
            </a:r>
            <a:r>
              <a:rPr lang="en-US" sz="2800" b="1" dirty="0" err="1"/>
              <a:t>cont</a:t>
            </a:r>
            <a:r>
              <a:rPr lang="en-US" sz="2800" b="1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1E121-E59E-4467-83AC-5591AA0D2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66" y="1444205"/>
            <a:ext cx="3832149" cy="310016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9041F-D819-445C-AB13-D22BC097B0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8431" y="3531323"/>
            <a:ext cx="3835135" cy="310140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41687-0DFC-4ECC-896E-42BD6DFF92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477" y="1451656"/>
            <a:ext cx="3836564" cy="308526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758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66 -0.25046 L 0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25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551 L -3.33333E-6 -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27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183 0.0551 L 3.54167E-6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1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24" y="1533758"/>
            <a:ext cx="11748552" cy="454228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Open Ticket Counts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1E121-E59E-4467-83AC-5591AA0D2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9" t="31528" r="33328"/>
          <a:stretch/>
        </p:blipFill>
        <p:spPr>
          <a:xfrm>
            <a:off x="151073" y="1439186"/>
            <a:ext cx="3864335" cy="311020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9041F-D819-445C-AB13-D22BC097B0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522" y="3526923"/>
            <a:ext cx="3848954" cy="311020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41687-0DFC-4ECC-896E-42BD6DFF92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6592" y="1441098"/>
            <a:ext cx="3864335" cy="310637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492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7778 L 0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8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86 0.22662 L -4.16667E-6 -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11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0.22662 L -1.66667E-6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24" y="1533758"/>
            <a:ext cx="11748552" cy="454228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Open Ticket Counts (</a:t>
            </a:r>
            <a:r>
              <a:rPr lang="en-US" sz="2800" b="1" dirty="0" err="1"/>
              <a:t>cont</a:t>
            </a:r>
            <a:r>
              <a:rPr lang="en-US" sz="2800" b="1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1E121-E59E-4467-83AC-5591AA0D2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73" y="1441098"/>
            <a:ext cx="3864335" cy="310637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9041F-D819-445C-AB13-D22BC097B0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522" y="3538112"/>
            <a:ext cx="3848954" cy="308782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41687-0DFC-4ECC-896E-42BD6DFF92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0449" y="1441098"/>
            <a:ext cx="3856621" cy="310637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704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7778 L 0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8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86 0.22662 L -4.16667E-6 -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11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0.22662 L 3.54167E-6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1174" r="1158" b="813"/>
          <a:stretch/>
        </p:blipFill>
        <p:spPr>
          <a:xfrm>
            <a:off x="925551" y="1389600"/>
            <a:ext cx="10340898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F9A3A0-2450-4587-B39E-4B3C58D9A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90" t="11174" r="33953" b="65339"/>
          <a:stretch/>
        </p:blipFill>
        <p:spPr>
          <a:xfrm>
            <a:off x="4408449" y="1389600"/>
            <a:ext cx="3427141" cy="124208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846A10-55C6-41DE-8F17-77C2770C1AF0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Page Settings</a:t>
            </a:r>
          </a:p>
        </p:txBody>
      </p:sp>
    </p:spTree>
    <p:extLst>
      <p:ext uri="{BB962C8B-B14F-4D97-AF65-F5344CB8AC3E}">
        <p14:creationId xmlns:p14="http://schemas.microsoft.com/office/powerpoint/2010/main" val="2396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B6A19-3561-4852-A810-BE9612E7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24" y="1533758"/>
            <a:ext cx="11748552" cy="4542282"/>
          </a:xfrm>
          <a:prstGeom prst="rect">
            <a:avLst/>
          </a:prstGeom>
          <a:ln>
            <a:noFill/>
          </a:ln>
          <a:effectLst>
            <a:reflection blurRad="12700" stA="20000" endPos="40000" dist="1016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69201-2A7F-4F59-A526-7D1F54D96584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Open Ticket Counts (</a:t>
            </a:r>
            <a:r>
              <a:rPr lang="en-US" sz="2800" b="1" dirty="0" err="1"/>
              <a:t>cont</a:t>
            </a:r>
            <a:r>
              <a:rPr lang="en-US" sz="2800" b="1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1E121-E59E-4467-83AC-5591AA0D2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401" y="1439186"/>
            <a:ext cx="3853679" cy="311020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9041F-D819-445C-AB13-D22BC097B0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7527" y="3526923"/>
            <a:ext cx="3836944" cy="311020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41687-0DFC-4ECC-896E-42BD6DFF92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1196" y="1441098"/>
            <a:ext cx="3855127" cy="310637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300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7778 L 0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8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86 0.22662 L -4.16667E-6 -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11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0.22662 L -1.66667E-6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Ticket Essentials Coming Soon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BEDB2-58B7-4D98-BA02-EC74AB3D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Ticket Invoice Aging</a:t>
            </a:r>
          </a:p>
          <a:p>
            <a:r>
              <a:rPr lang="en-US" dirty="0"/>
              <a:t>Ticket Aging</a:t>
            </a:r>
          </a:p>
          <a:p>
            <a:r>
              <a:rPr lang="en-US" dirty="0"/>
              <a:t>Inspections By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General Requirements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BEDB2-58B7-4D98-BA02-EC74AB3D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Requires the use of an IIS Web Server</a:t>
            </a:r>
          </a:p>
          <a:p>
            <a:pPr lvl="1"/>
            <a:r>
              <a:rPr lang="en-US" dirty="0"/>
              <a:t>Can be hosted on your SedonaOffice server if it is only to be used internally.</a:t>
            </a:r>
          </a:p>
          <a:p>
            <a:r>
              <a:rPr lang="en-US" dirty="0"/>
              <a:t>Does not require SedonaSync, Crystal Reports or any Additional Licensing</a:t>
            </a:r>
          </a:p>
          <a:p>
            <a:r>
              <a:rPr lang="en-US" dirty="0"/>
              <a:t>If accessing the dashboards remotely:</a:t>
            </a:r>
          </a:p>
          <a:p>
            <a:pPr lvl="1"/>
            <a:r>
              <a:rPr lang="en-US" dirty="0"/>
              <a:t>Some additionally network setup may be necessary such as DNS settings, Port Forwarding and we recommend the use of an SSL certificate.</a:t>
            </a:r>
          </a:p>
          <a:p>
            <a:pPr lvl="1"/>
            <a:r>
              <a:rPr lang="en-US" dirty="0"/>
              <a:t>The application should be hosted on the SedonaWeb or another isolated server.</a:t>
            </a:r>
          </a:p>
        </p:txBody>
      </p:sp>
    </p:spTree>
    <p:extLst>
      <p:ext uri="{BB962C8B-B14F-4D97-AF65-F5344CB8AC3E}">
        <p14:creationId xmlns:p14="http://schemas.microsoft.com/office/powerpoint/2010/main" val="71761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9121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1" dirty="0"/>
              <a:t>And the Best Part… For SOUC 2020’s Show Special</a:t>
            </a:r>
            <a:br>
              <a:rPr lang="en-US" dirty="0"/>
            </a:br>
            <a:br>
              <a:rPr lang="en-US" sz="2000" dirty="0"/>
            </a:br>
            <a:r>
              <a:rPr lang="en-US" sz="4000" dirty="0">
                <a:solidFill>
                  <a:srgbClr val="FF0000"/>
                </a:solidFill>
              </a:rPr>
              <a:t>No</a:t>
            </a:r>
            <a:r>
              <a:rPr lang="en-US" sz="4000" dirty="0"/>
              <a:t> Installation Fees, </a:t>
            </a:r>
            <a:r>
              <a:rPr lang="en-US" sz="4000" dirty="0">
                <a:solidFill>
                  <a:srgbClr val="FF0000"/>
                </a:solidFill>
              </a:rPr>
              <a:t>No</a:t>
            </a:r>
            <a:r>
              <a:rPr lang="en-US" sz="4000" dirty="0"/>
              <a:t> License Fees, </a:t>
            </a:r>
            <a:r>
              <a:rPr lang="en-US" sz="4000" dirty="0">
                <a:solidFill>
                  <a:srgbClr val="FF0000"/>
                </a:solidFill>
              </a:rPr>
              <a:t>Unlimited</a:t>
            </a:r>
            <a:r>
              <a:rPr lang="en-US" sz="4000" dirty="0"/>
              <a:t> Users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BEDB2-58B7-4D98-BA02-EC74AB3D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Its Free,</a:t>
            </a:r>
            <a:r>
              <a:rPr lang="en-US" dirty="0"/>
              <a:t> well almost…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a small monthly maintenance fee of ($79.95) per database billed annually. 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fee will allow us to keep your system up to date with the latest dashboards as we roll them out.</a:t>
            </a:r>
          </a:p>
        </p:txBody>
      </p:sp>
    </p:spTree>
    <p:extLst>
      <p:ext uri="{BB962C8B-B14F-4D97-AF65-F5344CB8AC3E}">
        <p14:creationId xmlns:p14="http://schemas.microsoft.com/office/powerpoint/2010/main" val="31782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007131-9C91-4A2D-A3BA-F933E630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Questions &amp; Feedback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BEDB2-58B7-4D98-BA02-EC74AB3D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1174" r="1158" b="813"/>
          <a:stretch/>
        </p:blipFill>
        <p:spPr>
          <a:xfrm>
            <a:off x="925551" y="1389600"/>
            <a:ext cx="10340898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31EF37-D97B-4BC6-A7FC-4F534AB6E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47" r="67242" b="52263"/>
          <a:stretch/>
        </p:blipFill>
        <p:spPr>
          <a:xfrm>
            <a:off x="925551" y="1657815"/>
            <a:ext cx="3427141" cy="166524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01715D-4047-43B7-9162-8A503891DF3B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Current Aging and Credits</a:t>
            </a:r>
          </a:p>
        </p:txBody>
      </p:sp>
    </p:spTree>
    <p:extLst>
      <p:ext uri="{BB962C8B-B14F-4D97-AF65-F5344CB8AC3E}">
        <p14:creationId xmlns:p14="http://schemas.microsoft.com/office/powerpoint/2010/main" val="25529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28359 0.181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90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1174" r="1158" b="813"/>
          <a:stretch/>
        </p:blipFill>
        <p:spPr>
          <a:xfrm>
            <a:off x="925551" y="1389600"/>
            <a:ext cx="10340898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74A722-484B-481A-AA35-F67A6C625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63" y="2526336"/>
            <a:ext cx="8883112" cy="238088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Aging History</a:t>
            </a:r>
          </a:p>
        </p:txBody>
      </p:sp>
    </p:spTree>
    <p:extLst>
      <p:ext uri="{BB962C8B-B14F-4D97-AF65-F5344CB8AC3E}">
        <p14:creationId xmlns:p14="http://schemas.microsoft.com/office/powerpoint/2010/main" val="34080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45 0.13495 L -0.00208 0.0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1174" r="1158" b="813"/>
          <a:stretch/>
        </p:blipFill>
        <p:spPr>
          <a:xfrm>
            <a:off x="925551" y="1389600"/>
            <a:ext cx="10340898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RMR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2807C-AE4C-458C-B466-92113780D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81" t="15962" r="1158" b="50261"/>
          <a:stretch/>
        </p:blipFill>
        <p:spPr>
          <a:xfrm>
            <a:off x="7880887" y="1642820"/>
            <a:ext cx="3385561" cy="178618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07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28516 0.130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1174" r="1158" b="813"/>
          <a:stretch/>
        </p:blipFill>
        <p:spPr>
          <a:xfrm>
            <a:off x="925551" y="1389600"/>
            <a:ext cx="10340898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Current RMR by Type/Code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7998B-0AA5-44DA-9A08-EA80EAA0F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51" y="1516641"/>
            <a:ext cx="4684712" cy="3824717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2BB9B9-1486-46B7-9AEE-D4784591A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417" y="1516641"/>
            <a:ext cx="4627032" cy="3785753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8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758 0.2162 L 6.25E-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-108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22292 L 0.00079 0.003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44CAFB-42C3-4B51-B7C9-3F60DF09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1174" r="1158" b="813"/>
          <a:stretch/>
        </p:blipFill>
        <p:spPr>
          <a:xfrm>
            <a:off x="925551" y="1389600"/>
            <a:ext cx="10340898" cy="4654362"/>
          </a:xfrm>
          <a:prstGeom prst="rect">
            <a:avLst/>
          </a:prstGeom>
          <a:ln>
            <a:noFill/>
          </a:ln>
          <a:effectLst>
            <a:reflection blurRad="12700" stA="40000" endPos="40000" dist="1016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C37D6-DC24-4083-AF43-B20F7A488646}"/>
              </a:ext>
            </a:extLst>
          </p:cNvPr>
          <p:cNvSpPr txBox="1"/>
          <p:nvPr/>
        </p:nvSpPr>
        <p:spPr>
          <a:xfrm>
            <a:off x="0" y="449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RMR by Type -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D1A9C-9250-484A-8744-7567EDDA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907" y="1320800"/>
            <a:ext cx="5973990" cy="451156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1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59 -0.07014 L -8.33333E-7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C_template.pptx" id="{F2B6042C-80A5-4255-83F2-8677CC5317CF}" vid="{2279C97C-2960-4278-8480-24506289FC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1491A2B1CB840B1C0B28D0F5C7DCB" ma:contentTypeVersion="0" ma:contentTypeDescription="Create a new document." ma:contentTypeScope="" ma:versionID="d74c89e7627ba62c4153e42048ce73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8E594E-91FB-40AF-8BAB-27A2B62302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7D34A8-94FC-40E2-8073-378EBD4E75A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A400DB-ECE6-4B67-9C74-9997A276C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SOUC_2020_template</Template>
  <TotalTime>379</TotalTime>
  <Words>411</Words>
  <Application>Microsoft Office PowerPoint</Application>
  <PresentationFormat>Widescreen</PresentationFormat>
  <Paragraphs>117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Introducing New  for 2020</vt:lpstr>
      <vt:lpstr>OPT Essentials for Accounts Receivables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 Essentials Coming Soon</vt:lpstr>
      <vt:lpstr>OPT Essentials for Accounts Payable</vt:lpstr>
      <vt:lpstr>PowerPoint Presentation</vt:lpstr>
      <vt:lpstr>PowerPoint Presentation</vt:lpstr>
      <vt:lpstr>PowerPoint Presentation</vt:lpstr>
      <vt:lpstr>PowerPoint Presentation</vt:lpstr>
      <vt:lpstr>AP Essentials Coming Soon</vt:lpstr>
      <vt:lpstr>OPT Essentials for Inventory</vt:lpstr>
      <vt:lpstr>Inventory Essentials Coming Soon</vt:lpstr>
      <vt:lpstr>OPT Essentials for Job Manangement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Essentials Coming Soon</vt:lpstr>
      <vt:lpstr>OPT Essentials for Service / Inspections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Ticket Essentials Coming Soon</vt:lpstr>
      <vt:lpstr>General Requirements</vt:lpstr>
      <vt:lpstr>And the Best Part… For SOUC 2020’s Show Special  No Installation Fees, No License Fees, Unlimited Users </vt:lpstr>
      <vt:lpstr>Questions &amp; Feedback</vt:lpstr>
    </vt:vector>
  </TitlesOfParts>
  <Company>Bold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New  for 2020</dc:title>
  <dc:creator>Brad Swindell</dc:creator>
  <cp:lastModifiedBy>Brad Swindell</cp:lastModifiedBy>
  <cp:revision>26</cp:revision>
  <dcterms:created xsi:type="dcterms:W3CDTF">2020-01-25T03:54:10Z</dcterms:created>
  <dcterms:modified xsi:type="dcterms:W3CDTF">2020-01-25T11:13:07Z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0x0101007941491A2B1CB840B1C0B28D0F5C7DCB</vt:lpwstr>
  </property>
</Properties>
</file>