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44" r:id="rId2"/>
    <p:sldId id="353" r:id="rId3"/>
    <p:sldId id="345" r:id="rId4"/>
    <p:sldId id="260" r:id="rId5"/>
    <p:sldId id="263" r:id="rId6"/>
    <p:sldId id="259" r:id="rId7"/>
    <p:sldId id="356" r:id="rId8"/>
    <p:sldId id="355" r:id="rId9"/>
    <p:sldId id="346" r:id="rId10"/>
    <p:sldId id="348" r:id="rId11"/>
    <p:sldId id="351" r:id="rId12"/>
    <p:sldId id="352" r:id="rId13"/>
    <p:sldId id="354" r:id="rId14"/>
    <p:sldId id="347" r:id="rId15"/>
    <p:sldId id="262" r:id="rId16"/>
    <p:sldId id="266" r:id="rId17"/>
    <p:sldId id="318" r:id="rId18"/>
    <p:sldId id="319" r:id="rId19"/>
    <p:sldId id="256" r:id="rId20"/>
    <p:sldId id="326" r:id="rId21"/>
    <p:sldId id="330" r:id="rId22"/>
    <p:sldId id="331" r:id="rId23"/>
    <p:sldId id="333" r:id="rId24"/>
    <p:sldId id="334" r:id="rId25"/>
    <p:sldId id="335" r:id="rId26"/>
    <p:sldId id="327" r:id="rId27"/>
    <p:sldId id="271" r:id="rId28"/>
    <p:sldId id="337" r:id="rId29"/>
    <p:sldId id="338" r:id="rId30"/>
    <p:sldId id="339" r:id="rId31"/>
    <p:sldId id="341" r:id="rId32"/>
    <p:sldId id="340" r:id="rId33"/>
    <p:sldId id="311" r:id="rId34"/>
    <p:sldId id="315" r:id="rId35"/>
    <p:sldId id="312" r:id="rId36"/>
    <p:sldId id="313" r:id="rId37"/>
    <p:sldId id="314" r:id="rId38"/>
    <p:sldId id="316" r:id="rId39"/>
    <p:sldId id="317" r:id="rId40"/>
    <p:sldId id="272" r:id="rId41"/>
    <p:sldId id="273" r:id="rId42"/>
    <p:sldId id="322" r:id="rId43"/>
    <p:sldId id="323" r:id="rId44"/>
    <p:sldId id="328" r:id="rId45"/>
    <p:sldId id="342" r:id="rId46"/>
    <p:sldId id="274" r:id="rId47"/>
    <p:sldId id="294" r:id="rId48"/>
    <p:sldId id="295" r:id="rId49"/>
    <p:sldId id="296" r:id="rId50"/>
    <p:sldId id="297" r:id="rId51"/>
    <p:sldId id="299" r:id="rId52"/>
    <p:sldId id="298" r:id="rId53"/>
    <p:sldId id="324" r:id="rId54"/>
    <p:sldId id="325" r:id="rId55"/>
    <p:sldId id="320" r:id="rId56"/>
    <p:sldId id="321"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65"/>
    <a:srgbClr val="15C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62" d="100"/>
          <a:sy n="162" d="100"/>
        </p:scale>
        <p:origin x="114" y="114"/>
      </p:cViewPr>
      <p:guideLst>
        <p:guide orient="horz" pos="2160"/>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E54DA-4145-4796-BC20-1691C95CC480}"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85B26-C603-48EC-B839-942511790BEF}" type="slidenum">
              <a:rPr lang="en-US" smtClean="0"/>
              <a:t>‹#›</a:t>
            </a:fld>
            <a:endParaRPr lang="en-US"/>
          </a:p>
        </p:txBody>
      </p:sp>
    </p:spTree>
    <p:extLst>
      <p:ext uri="{BB962C8B-B14F-4D97-AF65-F5344CB8AC3E}">
        <p14:creationId xmlns:p14="http://schemas.microsoft.com/office/powerpoint/2010/main" val="367064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a:t>
            </a:fld>
            <a:endParaRPr lang="en-US" dirty="0"/>
          </a:p>
        </p:txBody>
      </p:sp>
    </p:spTree>
    <p:extLst>
      <p:ext uri="{BB962C8B-B14F-4D97-AF65-F5344CB8AC3E}">
        <p14:creationId xmlns:p14="http://schemas.microsoft.com/office/powerpoint/2010/main" val="244317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33</a:t>
            </a:fld>
            <a:endParaRPr lang="en-US" dirty="0"/>
          </a:p>
        </p:txBody>
      </p:sp>
    </p:spTree>
    <p:extLst>
      <p:ext uri="{BB962C8B-B14F-4D97-AF65-F5344CB8AC3E}">
        <p14:creationId xmlns:p14="http://schemas.microsoft.com/office/powerpoint/2010/main" val="353326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34</a:t>
            </a:fld>
            <a:endParaRPr lang="en-US" dirty="0"/>
          </a:p>
        </p:txBody>
      </p:sp>
    </p:spTree>
    <p:extLst>
      <p:ext uri="{BB962C8B-B14F-4D97-AF65-F5344CB8AC3E}">
        <p14:creationId xmlns:p14="http://schemas.microsoft.com/office/powerpoint/2010/main" val="95764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35</a:t>
            </a:fld>
            <a:endParaRPr lang="en-US" dirty="0"/>
          </a:p>
        </p:txBody>
      </p:sp>
    </p:spTree>
    <p:extLst>
      <p:ext uri="{BB962C8B-B14F-4D97-AF65-F5344CB8AC3E}">
        <p14:creationId xmlns:p14="http://schemas.microsoft.com/office/powerpoint/2010/main" val="302665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36</a:t>
            </a:fld>
            <a:endParaRPr lang="en-US" dirty="0"/>
          </a:p>
        </p:txBody>
      </p:sp>
    </p:spTree>
    <p:extLst>
      <p:ext uri="{BB962C8B-B14F-4D97-AF65-F5344CB8AC3E}">
        <p14:creationId xmlns:p14="http://schemas.microsoft.com/office/powerpoint/2010/main" val="96822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37</a:t>
            </a:fld>
            <a:endParaRPr lang="en-US" dirty="0"/>
          </a:p>
        </p:txBody>
      </p:sp>
    </p:spTree>
    <p:extLst>
      <p:ext uri="{BB962C8B-B14F-4D97-AF65-F5344CB8AC3E}">
        <p14:creationId xmlns:p14="http://schemas.microsoft.com/office/powerpoint/2010/main" val="424283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38</a:t>
            </a:fld>
            <a:endParaRPr lang="en-US" dirty="0"/>
          </a:p>
        </p:txBody>
      </p:sp>
    </p:spTree>
    <p:extLst>
      <p:ext uri="{BB962C8B-B14F-4D97-AF65-F5344CB8AC3E}">
        <p14:creationId xmlns:p14="http://schemas.microsoft.com/office/powerpoint/2010/main" val="236367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39</a:t>
            </a:fld>
            <a:endParaRPr lang="en-US" dirty="0"/>
          </a:p>
        </p:txBody>
      </p:sp>
    </p:spTree>
    <p:extLst>
      <p:ext uri="{BB962C8B-B14F-4D97-AF65-F5344CB8AC3E}">
        <p14:creationId xmlns:p14="http://schemas.microsoft.com/office/powerpoint/2010/main" val="11749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40</a:t>
            </a:fld>
            <a:endParaRPr lang="en-US" dirty="0"/>
          </a:p>
        </p:txBody>
      </p:sp>
    </p:spTree>
    <p:extLst>
      <p:ext uri="{BB962C8B-B14F-4D97-AF65-F5344CB8AC3E}">
        <p14:creationId xmlns:p14="http://schemas.microsoft.com/office/powerpoint/2010/main" val="79111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41</a:t>
            </a:fld>
            <a:endParaRPr lang="en-US" dirty="0"/>
          </a:p>
        </p:txBody>
      </p:sp>
    </p:spTree>
    <p:extLst>
      <p:ext uri="{BB962C8B-B14F-4D97-AF65-F5344CB8AC3E}">
        <p14:creationId xmlns:p14="http://schemas.microsoft.com/office/powerpoint/2010/main" val="408305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42</a:t>
            </a:fld>
            <a:endParaRPr lang="en-US" dirty="0"/>
          </a:p>
        </p:txBody>
      </p:sp>
    </p:spTree>
    <p:extLst>
      <p:ext uri="{BB962C8B-B14F-4D97-AF65-F5344CB8AC3E}">
        <p14:creationId xmlns:p14="http://schemas.microsoft.com/office/powerpoint/2010/main" val="173191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17</a:t>
            </a:fld>
            <a:endParaRPr lang="en-US" dirty="0"/>
          </a:p>
        </p:txBody>
      </p:sp>
    </p:spTree>
    <p:extLst>
      <p:ext uri="{BB962C8B-B14F-4D97-AF65-F5344CB8AC3E}">
        <p14:creationId xmlns:p14="http://schemas.microsoft.com/office/powerpoint/2010/main" val="82970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43</a:t>
            </a:fld>
            <a:endParaRPr lang="en-US" dirty="0"/>
          </a:p>
        </p:txBody>
      </p:sp>
    </p:spTree>
    <p:extLst>
      <p:ext uri="{BB962C8B-B14F-4D97-AF65-F5344CB8AC3E}">
        <p14:creationId xmlns:p14="http://schemas.microsoft.com/office/powerpoint/2010/main" val="353801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46</a:t>
            </a:fld>
            <a:endParaRPr lang="en-US" dirty="0"/>
          </a:p>
        </p:txBody>
      </p:sp>
    </p:spTree>
    <p:extLst>
      <p:ext uri="{BB962C8B-B14F-4D97-AF65-F5344CB8AC3E}">
        <p14:creationId xmlns:p14="http://schemas.microsoft.com/office/powerpoint/2010/main" val="281208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47</a:t>
            </a:fld>
            <a:endParaRPr lang="en-US" dirty="0"/>
          </a:p>
        </p:txBody>
      </p:sp>
    </p:spTree>
    <p:extLst>
      <p:ext uri="{BB962C8B-B14F-4D97-AF65-F5344CB8AC3E}">
        <p14:creationId xmlns:p14="http://schemas.microsoft.com/office/powerpoint/2010/main" val="383691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48</a:t>
            </a:fld>
            <a:endParaRPr lang="en-US" dirty="0"/>
          </a:p>
        </p:txBody>
      </p:sp>
    </p:spTree>
    <p:extLst>
      <p:ext uri="{BB962C8B-B14F-4D97-AF65-F5344CB8AC3E}">
        <p14:creationId xmlns:p14="http://schemas.microsoft.com/office/powerpoint/2010/main" val="466764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49</a:t>
            </a:fld>
            <a:endParaRPr lang="en-US" dirty="0"/>
          </a:p>
        </p:txBody>
      </p:sp>
    </p:spTree>
    <p:extLst>
      <p:ext uri="{BB962C8B-B14F-4D97-AF65-F5344CB8AC3E}">
        <p14:creationId xmlns:p14="http://schemas.microsoft.com/office/powerpoint/2010/main" val="406026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50</a:t>
            </a:fld>
            <a:endParaRPr lang="en-US" dirty="0"/>
          </a:p>
        </p:txBody>
      </p:sp>
    </p:spTree>
    <p:extLst>
      <p:ext uri="{BB962C8B-B14F-4D97-AF65-F5344CB8AC3E}">
        <p14:creationId xmlns:p14="http://schemas.microsoft.com/office/powerpoint/2010/main" val="829916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51</a:t>
            </a:fld>
            <a:endParaRPr lang="en-US" dirty="0"/>
          </a:p>
        </p:txBody>
      </p:sp>
    </p:spTree>
    <p:extLst>
      <p:ext uri="{BB962C8B-B14F-4D97-AF65-F5344CB8AC3E}">
        <p14:creationId xmlns:p14="http://schemas.microsoft.com/office/powerpoint/2010/main" val="325090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52</a:t>
            </a:fld>
            <a:endParaRPr lang="en-US" dirty="0"/>
          </a:p>
        </p:txBody>
      </p:sp>
    </p:spTree>
    <p:extLst>
      <p:ext uri="{BB962C8B-B14F-4D97-AF65-F5344CB8AC3E}">
        <p14:creationId xmlns:p14="http://schemas.microsoft.com/office/powerpoint/2010/main" val="20716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53</a:t>
            </a:fld>
            <a:endParaRPr lang="en-US" dirty="0"/>
          </a:p>
        </p:txBody>
      </p:sp>
    </p:spTree>
    <p:extLst>
      <p:ext uri="{BB962C8B-B14F-4D97-AF65-F5344CB8AC3E}">
        <p14:creationId xmlns:p14="http://schemas.microsoft.com/office/powerpoint/2010/main" val="1916869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54</a:t>
            </a:fld>
            <a:endParaRPr lang="en-US" dirty="0"/>
          </a:p>
        </p:txBody>
      </p:sp>
    </p:spTree>
    <p:extLst>
      <p:ext uri="{BB962C8B-B14F-4D97-AF65-F5344CB8AC3E}">
        <p14:creationId xmlns:p14="http://schemas.microsoft.com/office/powerpoint/2010/main" val="425210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18</a:t>
            </a:fld>
            <a:endParaRPr lang="en-US" dirty="0"/>
          </a:p>
        </p:txBody>
      </p:sp>
    </p:spTree>
    <p:extLst>
      <p:ext uri="{BB962C8B-B14F-4D97-AF65-F5344CB8AC3E}">
        <p14:creationId xmlns:p14="http://schemas.microsoft.com/office/powerpoint/2010/main" val="225321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55</a:t>
            </a:fld>
            <a:endParaRPr lang="en-US" dirty="0"/>
          </a:p>
        </p:txBody>
      </p:sp>
    </p:spTree>
    <p:extLst>
      <p:ext uri="{BB962C8B-B14F-4D97-AF65-F5344CB8AC3E}">
        <p14:creationId xmlns:p14="http://schemas.microsoft.com/office/powerpoint/2010/main" val="2586517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56</a:t>
            </a:fld>
            <a:endParaRPr lang="en-US" dirty="0"/>
          </a:p>
        </p:txBody>
      </p:sp>
    </p:spTree>
    <p:extLst>
      <p:ext uri="{BB962C8B-B14F-4D97-AF65-F5344CB8AC3E}">
        <p14:creationId xmlns:p14="http://schemas.microsoft.com/office/powerpoint/2010/main" val="1434457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57</a:t>
            </a:fld>
            <a:endParaRPr lang="en-US" dirty="0"/>
          </a:p>
        </p:txBody>
      </p:sp>
    </p:spTree>
    <p:extLst>
      <p:ext uri="{BB962C8B-B14F-4D97-AF65-F5344CB8AC3E}">
        <p14:creationId xmlns:p14="http://schemas.microsoft.com/office/powerpoint/2010/main" val="298195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21</a:t>
            </a:fld>
            <a:endParaRPr lang="en-US" dirty="0"/>
          </a:p>
        </p:txBody>
      </p:sp>
    </p:spTree>
    <p:extLst>
      <p:ext uri="{BB962C8B-B14F-4D97-AF65-F5344CB8AC3E}">
        <p14:creationId xmlns:p14="http://schemas.microsoft.com/office/powerpoint/2010/main" val="384021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22</a:t>
            </a:fld>
            <a:endParaRPr lang="en-US" dirty="0"/>
          </a:p>
        </p:txBody>
      </p:sp>
    </p:spTree>
    <p:extLst>
      <p:ext uri="{BB962C8B-B14F-4D97-AF65-F5344CB8AC3E}">
        <p14:creationId xmlns:p14="http://schemas.microsoft.com/office/powerpoint/2010/main" val="163224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23</a:t>
            </a:fld>
            <a:endParaRPr lang="en-US" dirty="0"/>
          </a:p>
        </p:txBody>
      </p:sp>
    </p:spTree>
    <p:extLst>
      <p:ext uri="{BB962C8B-B14F-4D97-AF65-F5344CB8AC3E}">
        <p14:creationId xmlns:p14="http://schemas.microsoft.com/office/powerpoint/2010/main" val="12711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24</a:t>
            </a:fld>
            <a:endParaRPr lang="en-US" dirty="0"/>
          </a:p>
        </p:txBody>
      </p:sp>
    </p:spTree>
    <p:extLst>
      <p:ext uri="{BB962C8B-B14F-4D97-AF65-F5344CB8AC3E}">
        <p14:creationId xmlns:p14="http://schemas.microsoft.com/office/powerpoint/2010/main" val="342059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25</a:t>
            </a:fld>
            <a:endParaRPr lang="en-US" dirty="0"/>
          </a:p>
        </p:txBody>
      </p:sp>
    </p:spTree>
    <p:extLst>
      <p:ext uri="{BB962C8B-B14F-4D97-AF65-F5344CB8AC3E}">
        <p14:creationId xmlns:p14="http://schemas.microsoft.com/office/powerpoint/2010/main" val="338997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27</a:t>
            </a:fld>
            <a:endParaRPr lang="en-US" dirty="0"/>
          </a:p>
        </p:txBody>
      </p:sp>
    </p:spTree>
    <p:extLst>
      <p:ext uri="{BB962C8B-B14F-4D97-AF65-F5344CB8AC3E}">
        <p14:creationId xmlns:p14="http://schemas.microsoft.com/office/powerpoint/2010/main" val="17710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2986" y="2004106"/>
            <a:ext cx="9144000" cy="2387600"/>
          </a:xfrm>
        </p:spPr>
        <p:txBody>
          <a:bodyPr anchor="b"/>
          <a:lstStyle>
            <a:lvl1pPr algn="ctr">
              <a:defRPr sz="6000">
                <a:latin typeface="+mn-lt"/>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572986" y="4483781"/>
            <a:ext cx="9144000" cy="1655762"/>
          </a:xfrm>
        </p:spPr>
        <p:txBody>
          <a:bodyPr/>
          <a:lstStyle>
            <a:lvl1pPr marL="0" indent="0" algn="ctr">
              <a:buNone/>
              <a:defRPr sz="2400">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pPr/>
              <a:t>‹#›</a:t>
            </a:fld>
            <a:endParaRPr lang="en-US" dirty="0"/>
          </a:p>
        </p:txBody>
      </p:sp>
    </p:spTree>
    <p:extLst>
      <p:ext uri="{BB962C8B-B14F-4D97-AF65-F5344CB8AC3E}">
        <p14:creationId xmlns:p14="http://schemas.microsoft.com/office/powerpoint/2010/main" val="37059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4229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lgn="ctr">
              <a:defRPr>
                <a:latin typeface="+mn-lt"/>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02610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D809C6-C18A-4ADA-A281-2D08FF1CED6A}"/>
              </a:ext>
            </a:extLst>
          </p:cNvPr>
          <p:cNvSpPr>
            <a:spLocks noGrp="1"/>
          </p:cNvSpPr>
          <p:nvPr>
            <p:ph type="sldNum" sz="quarter" idx="12"/>
          </p:nvPr>
        </p:nvSpPr>
        <p:spPr/>
        <p:txBody>
          <a:bodyPr/>
          <a:lstStyle/>
          <a:p>
            <a:fld id="{A659D7E5-E7DA-4B4F-89F4-72A3E57B61B8}" type="slidenum">
              <a:rPr lang="en-US" smtClean="0"/>
              <a:t>‹#›</a:t>
            </a:fld>
            <a:endParaRPr lang="en-US"/>
          </a:p>
        </p:txBody>
      </p:sp>
      <p:sp>
        <p:nvSpPr>
          <p:cNvPr id="7" name="Title 1">
            <a:extLst>
              <a:ext uri="{FF2B5EF4-FFF2-40B4-BE49-F238E27FC236}">
                <a16:creationId xmlns:a16="http://schemas.microsoft.com/office/drawing/2014/main" id="{290D5619-F921-425C-840A-09B9CD755856}"/>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291741E-2424-4E72-B515-51FCF2E69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58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16379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4800">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28556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3184071"/>
            <a:ext cx="5181600" cy="29928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72200" y="3184071"/>
            <a:ext cx="5181600" cy="435133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72443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334"/>
            <a:ext cx="10515600" cy="99447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2624931"/>
            <a:ext cx="515778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599089"/>
            <a:ext cx="5157787"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2624931"/>
            <a:ext cx="51831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599089"/>
            <a:ext cx="5183188"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2BAAE-F097-4EEC-8100-3D75505D5963}"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4988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52008"/>
            <a:ext cx="10515600" cy="1990532"/>
          </a:xfrm>
        </p:spPr>
        <p:txBody>
          <a:bodyPr/>
          <a:lstStyle>
            <a:lvl1pPr algn="ctr">
              <a:defRPr>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2BAAE-F097-4EEC-8100-3D75505D5963}"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3346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BAAE-F097-4EEC-8100-3D75505D5963}"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6383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512470"/>
            <a:ext cx="3998219" cy="1085452"/>
          </a:xfrm>
        </p:spPr>
        <p:txBody>
          <a:bodyPr anchor="b">
            <a:normAutofit/>
          </a:bodyPr>
          <a:lstStyle>
            <a:lvl1pPr>
              <a:defRPr sz="3600">
                <a:latin typeface="+mn-lt"/>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183188" y="1512470"/>
            <a:ext cx="6172200" cy="434858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7383"/>
            <a:ext cx="3998219" cy="3083667"/>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30125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526720"/>
            <a:ext cx="6172200" cy="4334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
        <p:nvSpPr>
          <p:cNvPr id="8" name="Title 1">
            <a:extLst>
              <a:ext uri="{FF2B5EF4-FFF2-40B4-BE49-F238E27FC236}">
                <a16:creationId xmlns:a16="http://schemas.microsoft.com/office/drawing/2014/main" id="{D8A9A57B-F3A4-41DA-8B9F-67273035B4B8}"/>
              </a:ext>
            </a:extLst>
          </p:cNvPr>
          <p:cNvSpPr>
            <a:spLocks noGrp="1"/>
          </p:cNvSpPr>
          <p:nvPr>
            <p:ph type="title"/>
          </p:nvPr>
        </p:nvSpPr>
        <p:spPr>
          <a:xfrm>
            <a:off x="839788" y="1512470"/>
            <a:ext cx="3998219" cy="1300320"/>
          </a:xfrm>
        </p:spPr>
        <p:txBody>
          <a:bodyPr anchor="b"/>
          <a:lstStyle>
            <a:lvl1pPr>
              <a:defRPr sz="3200">
                <a:latin typeface="+mn-lt"/>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7AA37B2-F4D6-4CF5-9474-773322BC3298}"/>
              </a:ext>
            </a:extLst>
          </p:cNvPr>
          <p:cNvSpPr>
            <a:spLocks noGrp="1"/>
          </p:cNvSpPr>
          <p:nvPr>
            <p:ph type="body" sz="half" idx="2"/>
          </p:nvPr>
        </p:nvSpPr>
        <p:spPr>
          <a:xfrm>
            <a:off x="839788" y="3042458"/>
            <a:ext cx="3998219" cy="2818592"/>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824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91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184071"/>
            <a:ext cx="10515600" cy="2992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501631"/>
            <a:ext cx="2743200" cy="365125"/>
          </a:xfrm>
          <a:prstGeom prst="rect">
            <a:avLst/>
          </a:prstGeom>
        </p:spPr>
        <p:txBody>
          <a:bodyPr vert="horz" lIns="91440" tIns="45720" rIns="91440" bIns="45720" rtlCol="0" anchor="ctr"/>
          <a:lstStyle>
            <a:lvl1pPr algn="l">
              <a:defRPr sz="1200">
                <a:solidFill>
                  <a:schemeClr val="tx1"/>
                </a:solidFill>
              </a:defRPr>
            </a:lvl1pPr>
          </a:lstStyle>
          <a:p>
            <a:fld id="{95C2BAAE-F097-4EEC-8100-3D75505D5963}" type="datetimeFigureOut">
              <a:rPr lang="en-US" smtClean="0"/>
              <a:pPr/>
              <a:t>1/30/2020</a:t>
            </a:fld>
            <a:endParaRPr lang="en-US" dirty="0"/>
          </a:p>
        </p:txBody>
      </p:sp>
      <p:sp>
        <p:nvSpPr>
          <p:cNvPr id="5" name="Footer Placeholder 4"/>
          <p:cNvSpPr>
            <a:spLocks noGrp="1"/>
          </p:cNvSpPr>
          <p:nvPr>
            <p:ph type="ftr" sz="quarter" idx="3"/>
          </p:nvPr>
        </p:nvSpPr>
        <p:spPr>
          <a:xfrm>
            <a:off x="4038600" y="650163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501631"/>
            <a:ext cx="2743200" cy="365125"/>
          </a:xfrm>
          <a:prstGeom prst="rect">
            <a:avLst/>
          </a:prstGeom>
        </p:spPr>
        <p:txBody>
          <a:bodyPr vert="horz" lIns="91440" tIns="45720" rIns="91440" bIns="45720" rtlCol="0" anchor="ctr"/>
          <a:lstStyle>
            <a:lvl1pPr algn="r">
              <a:defRPr sz="1200">
                <a:solidFill>
                  <a:schemeClr val="tx1"/>
                </a:solidFill>
              </a:defRPr>
            </a:lvl1pPr>
          </a:lstStyle>
          <a:p>
            <a:fld id="{A659D7E5-E7DA-4B4F-89F4-72A3E57B61B8}" type="slidenum">
              <a:rPr lang="en-US" smtClean="0"/>
              <a:pPr/>
              <a:t>‹#›</a:t>
            </a:fld>
            <a:endParaRPr lang="en-US" dirty="0"/>
          </a:p>
        </p:txBody>
      </p:sp>
      <p:pic>
        <p:nvPicPr>
          <p:cNvPr id="7" name="Picture 6">
            <a:extLst>
              <a:ext uri="{FF2B5EF4-FFF2-40B4-BE49-F238E27FC236}">
                <a16:creationId xmlns:a16="http://schemas.microsoft.com/office/drawing/2014/main" id="{8EC4BFB9-E57C-4A29-82E3-C96B19E40D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8" name="Rectangle 7">
            <a:extLst>
              <a:ext uri="{FF2B5EF4-FFF2-40B4-BE49-F238E27FC236}">
                <a16:creationId xmlns:a16="http://schemas.microsoft.com/office/drawing/2014/main" id="{791524E0-722D-4BBF-B03F-5DB0542BF574}"/>
              </a:ext>
            </a:extLst>
          </p:cNvPr>
          <p:cNvSpPr/>
          <p:nvPr userDrawn="1"/>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Tree>
    <p:extLst>
      <p:ext uri="{BB962C8B-B14F-4D97-AF65-F5344CB8AC3E}">
        <p14:creationId xmlns:p14="http://schemas.microsoft.com/office/powerpoint/2010/main" val="80105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18" Type="http://schemas.openxmlformats.org/officeDocument/2006/relationships/image" Target="../media/image30.png"/><Relationship Id="rId26" Type="http://schemas.openxmlformats.org/officeDocument/2006/relationships/image" Target="../media/image37.jpg"/><Relationship Id="rId3" Type="http://schemas.openxmlformats.org/officeDocument/2006/relationships/image" Target="../media/image15.jp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gif"/><Relationship Id="rId25"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18" Type="http://schemas.openxmlformats.org/officeDocument/2006/relationships/image" Target="../media/image30.png"/><Relationship Id="rId26" Type="http://schemas.openxmlformats.org/officeDocument/2006/relationships/image" Target="../media/image37.jpg"/><Relationship Id="rId3" Type="http://schemas.openxmlformats.org/officeDocument/2006/relationships/image" Target="../media/image15.jp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gif"/><Relationship Id="rId25"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6.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7.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12" name="TextBox 11">
            <a:extLst>
              <a:ext uri="{FF2B5EF4-FFF2-40B4-BE49-F238E27FC236}">
                <a16:creationId xmlns:a16="http://schemas.microsoft.com/office/drawing/2014/main" id="{1E0BCADC-CD19-4DFE-9053-7996202A89C4}"/>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b="1" i="1" dirty="0">
                <a:solidFill>
                  <a:srgbClr val="C00000"/>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b="1" i="1" dirty="0">
                <a:solidFill>
                  <a:srgbClr val="C00000"/>
                </a:solidFill>
                <a:latin typeface="+mj-lt"/>
              </a:rPr>
              <a:t>Document Handler (DH)</a:t>
            </a:r>
          </a:p>
          <a:p>
            <a:r>
              <a:rPr lang="en-US" sz="1400" b="1" i="1" dirty="0">
                <a:solidFill>
                  <a:srgbClr val="C00000"/>
                </a:solidFill>
                <a:latin typeface="+mj-lt"/>
              </a:rPr>
              <a:t>Timeline Module (TM)</a:t>
            </a:r>
          </a:p>
          <a:p>
            <a:r>
              <a:rPr lang="en-US" sz="1400" b="1" i="1" dirty="0">
                <a:solidFill>
                  <a:srgbClr val="C00000"/>
                </a:solidFill>
                <a:latin typeface="+mj-lt"/>
              </a:rPr>
              <a:t>Survey Module (SM)</a:t>
            </a:r>
            <a:endParaRPr lang="en-US" sz="1400" b="1" i="1" dirty="0">
              <a:solidFill>
                <a:srgbClr val="C00000"/>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2" name="Title 1">
            <a:extLst>
              <a:ext uri="{FF2B5EF4-FFF2-40B4-BE49-F238E27FC236}">
                <a16:creationId xmlns:a16="http://schemas.microsoft.com/office/drawing/2014/main" id="{3F4A1414-7EF3-43AA-AF57-2B6BF9B8255F}"/>
              </a:ext>
            </a:extLst>
          </p:cNvPr>
          <p:cNvSpPr>
            <a:spLocks noGrp="1"/>
          </p:cNvSpPr>
          <p:nvPr>
            <p:ph type="ctrTitle"/>
          </p:nvPr>
        </p:nvSpPr>
        <p:spPr/>
        <p:txBody>
          <a:bodyPr>
            <a:normAutofit/>
          </a:bodyPr>
          <a:lstStyle/>
          <a:p>
            <a:r>
              <a:rPr lang="en-US" sz="4800" dirty="0">
                <a:solidFill>
                  <a:srgbClr val="15C2F5"/>
                </a:solidFill>
                <a:latin typeface="+mj-lt"/>
              </a:rPr>
              <a:t>OPT Web Services</a:t>
            </a:r>
            <a:br>
              <a:rPr lang="en-US" sz="4800" dirty="0">
                <a:solidFill>
                  <a:srgbClr val="15C2F5"/>
                </a:solidFill>
                <a:latin typeface="+mj-lt"/>
              </a:rPr>
            </a:br>
            <a:r>
              <a:rPr lang="en-US" sz="4800" dirty="0">
                <a:solidFill>
                  <a:srgbClr val="15C2F5"/>
                </a:solidFill>
                <a:latin typeface="+mj-lt"/>
              </a:rPr>
              <a:t>Modules</a:t>
            </a:r>
          </a:p>
        </p:txBody>
      </p:sp>
      <p:sp>
        <p:nvSpPr>
          <p:cNvPr id="6" name="TextBox 5">
            <a:extLst>
              <a:ext uri="{FF2B5EF4-FFF2-40B4-BE49-F238E27FC236}">
                <a16:creationId xmlns:a16="http://schemas.microsoft.com/office/drawing/2014/main" id="{EBBFAFEE-D297-49A8-890D-78A538D4C780}"/>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
        <p:nvSpPr>
          <p:cNvPr id="8" name="Subtitle 4">
            <a:extLst>
              <a:ext uri="{FF2B5EF4-FFF2-40B4-BE49-F238E27FC236}">
                <a16:creationId xmlns:a16="http://schemas.microsoft.com/office/drawing/2014/main" id="{96CD3279-9C55-4A96-87FD-5B1F0318270C}"/>
              </a:ext>
            </a:extLst>
          </p:cNvPr>
          <p:cNvSpPr txBox="1">
            <a:spLocks/>
          </p:cNvSpPr>
          <p:nvPr/>
        </p:nvSpPr>
        <p:spPr>
          <a:xfrm>
            <a:off x="0" y="4419600"/>
            <a:ext cx="121920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Presented By:</a:t>
            </a:r>
          </a:p>
          <a:p>
            <a:pPr marL="0" indent="0" algn="ctr">
              <a:buFont typeface="Arial" panose="020B0604020202020204" pitchFamily="34" charset="0"/>
              <a:buNone/>
            </a:pPr>
            <a:r>
              <a:rPr lang="en-US" dirty="0"/>
              <a:t>OPT Business Services</a:t>
            </a:r>
          </a:p>
          <a:p>
            <a:pPr marL="0" indent="0" algn="ctr">
              <a:buFont typeface="Arial" panose="020B0604020202020204" pitchFamily="34" charset="0"/>
              <a:buNone/>
            </a:pPr>
            <a:r>
              <a:rPr lang="en-US" sz="2000" dirty="0"/>
              <a:t>OPT Business Services, Inc.</a:t>
            </a:r>
          </a:p>
        </p:txBody>
      </p:sp>
    </p:spTree>
    <p:extLst>
      <p:ext uri="{BB962C8B-B14F-4D97-AF65-F5344CB8AC3E}">
        <p14:creationId xmlns:p14="http://schemas.microsoft.com/office/powerpoint/2010/main" val="29458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6519" y="1447800"/>
            <a:ext cx="10458962" cy="4858187"/>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2">
            <a:extLst>
              <a:ext uri="{FF2B5EF4-FFF2-40B4-BE49-F238E27FC236}">
                <a16:creationId xmlns:a16="http://schemas.microsoft.com/office/drawing/2014/main" id="{D1419A62-E0BB-4315-944D-890A696FBB9E}"/>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Company Dashboard</a:t>
            </a:r>
          </a:p>
        </p:txBody>
      </p:sp>
    </p:spTree>
    <p:extLst>
      <p:ext uri="{BB962C8B-B14F-4D97-AF65-F5344CB8AC3E}">
        <p14:creationId xmlns:p14="http://schemas.microsoft.com/office/powerpoint/2010/main" val="493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8610" y="1447800"/>
            <a:ext cx="9954780" cy="4858187"/>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2">
            <a:extLst>
              <a:ext uri="{FF2B5EF4-FFF2-40B4-BE49-F238E27FC236}">
                <a16:creationId xmlns:a16="http://schemas.microsoft.com/office/drawing/2014/main" id="{4EFBDB5E-E3A9-4405-BA0B-A5971CEB7BB5}"/>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Survey Results by Tech</a:t>
            </a:r>
          </a:p>
        </p:txBody>
      </p:sp>
    </p:spTree>
    <p:extLst>
      <p:ext uri="{BB962C8B-B14F-4D97-AF65-F5344CB8AC3E}">
        <p14:creationId xmlns:p14="http://schemas.microsoft.com/office/powerpoint/2010/main" val="6002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3309" y="1447800"/>
            <a:ext cx="10205381" cy="4858187"/>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2">
            <a:extLst>
              <a:ext uri="{FF2B5EF4-FFF2-40B4-BE49-F238E27FC236}">
                <a16:creationId xmlns:a16="http://schemas.microsoft.com/office/drawing/2014/main" id="{A832623C-C642-4499-B391-835A48FC2750}"/>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Survey Details</a:t>
            </a:r>
          </a:p>
        </p:txBody>
      </p:sp>
    </p:spTree>
    <p:extLst>
      <p:ext uri="{BB962C8B-B14F-4D97-AF65-F5344CB8AC3E}">
        <p14:creationId xmlns:p14="http://schemas.microsoft.com/office/powerpoint/2010/main" val="28438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6850" y="1371600"/>
            <a:ext cx="3549709" cy="5125462"/>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pic>
        <p:nvPicPr>
          <p:cNvPr id="4" name="Picture 3">
            <a:extLst>
              <a:ext uri="{FF2B5EF4-FFF2-40B4-BE49-F238E27FC236}">
                <a16:creationId xmlns:a16="http://schemas.microsoft.com/office/drawing/2014/main" id="{893044B5-7633-4988-8205-1E9349972A0F}"/>
              </a:ext>
            </a:extLst>
          </p:cNvPr>
          <p:cNvPicPr>
            <a:picLocks noChangeAspect="1"/>
          </p:cNvPicPr>
          <p:nvPr/>
        </p:nvPicPr>
        <p:blipFill rotWithShape="1">
          <a:blip r:embed="rId3">
            <a:extLst>
              <a:ext uri="{28A0092B-C50C-407E-A947-70E740481C1C}">
                <a14:useLocalDpi xmlns:a14="http://schemas.microsoft.com/office/drawing/2010/main" val="0"/>
              </a:ext>
            </a:extLst>
          </a:blip>
          <a:srcRect l="50631" t="6765" r="1411" b="3145"/>
          <a:stretch/>
        </p:blipFill>
        <p:spPr>
          <a:xfrm>
            <a:off x="5224462" y="1371600"/>
            <a:ext cx="5500688" cy="5121713"/>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5" name="Title 2">
            <a:extLst>
              <a:ext uri="{FF2B5EF4-FFF2-40B4-BE49-F238E27FC236}">
                <a16:creationId xmlns:a16="http://schemas.microsoft.com/office/drawing/2014/main" id="{DE064B05-0AB4-4E7B-91A4-F0ADBC18771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Customer Survey Analysis</a:t>
            </a:r>
          </a:p>
        </p:txBody>
      </p:sp>
    </p:spTree>
    <p:extLst>
      <p:ext uri="{BB962C8B-B14F-4D97-AF65-F5344CB8AC3E}">
        <p14:creationId xmlns:p14="http://schemas.microsoft.com/office/powerpoint/2010/main" val="13195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433638"/>
            <a:ext cx="12192000" cy="1470025"/>
          </a:xfrm>
        </p:spPr>
        <p:txBody>
          <a:bodyPr>
            <a:normAutofit/>
          </a:bodyPr>
          <a:lstStyle/>
          <a:p>
            <a:pPr algn="ctr"/>
            <a:r>
              <a:rPr lang="en-US" b="0" dirty="0">
                <a:solidFill>
                  <a:srgbClr val="15C2F5"/>
                </a:solidFill>
                <a:cs typeface="Arial" panose="020B0604020202020204" pitchFamily="34" charset="0"/>
              </a:rPr>
              <a:t>OPT Services </a:t>
            </a:r>
            <a:br>
              <a:rPr lang="en-US" b="0" dirty="0">
                <a:solidFill>
                  <a:srgbClr val="15C2F5"/>
                </a:solidFill>
                <a:cs typeface="Arial" panose="020B0604020202020204" pitchFamily="34" charset="0"/>
              </a:rPr>
            </a:br>
            <a:r>
              <a:rPr lang="en-US" b="0" dirty="0">
                <a:solidFill>
                  <a:srgbClr val="15C2F5"/>
                </a:solidFill>
                <a:cs typeface="Arial" panose="020B0604020202020204" pitchFamily="34" charset="0"/>
              </a:rPr>
              <a:t>Reconciliation Module (SRM)</a:t>
            </a:r>
            <a:endParaRPr lang="en-US" b="0" i="1" dirty="0">
              <a:solidFill>
                <a:srgbClr val="15C2F5"/>
              </a:solidFill>
              <a:latin typeface="Arial" panose="020B0604020202020204" pitchFamily="34" charset="0"/>
              <a:cs typeface="Arial" panose="020B0604020202020204" pitchFamily="34" charset="0"/>
            </a:endParaRPr>
          </a:p>
        </p:txBody>
      </p:sp>
      <p:sp>
        <p:nvSpPr>
          <p:cNvPr id="5" name="Subtitle 4"/>
          <p:cNvSpPr>
            <a:spLocks noGrp="1"/>
          </p:cNvSpPr>
          <p:nvPr>
            <p:ph type="subTitle" idx="4294967295"/>
          </p:nvPr>
        </p:nvSpPr>
        <p:spPr>
          <a:xfrm>
            <a:off x="0" y="3886200"/>
            <a:ext cx="12192000" cy="1752600"/>
          </a:xfrm>
        </p:spPr>
        <p:txBody>
          <a:bodyPr/>
          <a:lstStyle/>
          <a:p>
            <a:pPr marL="0" indent="0" algn="ctr">
              <a:buNone/>
            </a:pPr>
            <a:r>
              <a:rPr lang="en-US" sz="2000" dirty="0"/>
              <a:t>Presented By:</a:t>
            </a:r>
          </a:p>
          <a:p>
            <a:pPr marL="0" indent="0" algn="ctr">
              <a:buNone/>
            </a:pPr>
            <a:r>
              <a:rPr lang="en-US" dirty="0"/>
              <a:t>OPT Business Services</a:t>
            </a:r>
          </a:p>
          <a:p>
            <a:pPr marL="0" indent="0" algn="ctr">
              <a:buNone/>
            </a:pPr>
            <a:r>
              <a:rPr lang="en-US" sz="2000" dirty="0"/>
              <a:t>OPT Business Services, Inc.</a:t>
            </a:r>
          </a:p>
        </p:txBody>
      </p:sp>
      <p:sp>
        <p:nvSpPr>
          <p:cNvPr id="6" name="TextBox 5">
            <a:extLst>
              <a:ext uri="{FF2B5EF4-FFF2-40B4-BE49-F238E27FC236}">
                <a16:creationId xmlns:a16="http://schemas.microsoft.com/office/drawing/2014/main" id="{7D42115B-1AA2-4F38-AA10-5AD7A20863E8}"/>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b="1" i="1" dirty="0">
                <a:solidFill>
                  <a:srgbClr val="C00000"/>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i="1" dirty="0">
                <a:solidFill>
                  <a:srgbClr val="004065"/>
                </a:solidFill>
                <a:latin typeface="+mj-lt"/>
              </a:rPr>
              <a:t>Document Handler (DH)</a:t>
            </a:r>
          </a:p>
          <a:p>
            <a:r>
              <a:rPr lang="en-US" sz="1400" i="1" dirty="0">
                <a:solidFill>
                  <a:srgbClr val="004065"/>
                </a:solidFill>
                <a:latin typeface="+mj-lt"/>
              </a:rPr>
              <a:t>Timeline Module (TM)</a:t>
            </a:r>
          </a:p>
          <a:p>
            <a:r>
              <a:rPr lang="en-US" sz="1400" i="1" dirty="0">
                <a:solidFill>
                  <a:srgbClr val="004065"/>
                </a:solidFill>
                <a:latin typeface="+mj-lt"/>
              </a:rPr>
              <a:t>Survey Module (SM)</a:t>
            </a:r>
            <a:endParaRPr lang="en-US" sz="1400" i="1" dirty="0">
              <a:solidFill>
                <a:srgbClr val="004065"/>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7" name="TextBox 6">
            <a:extLst>
              <a:ext uri="{FF2B5EF4-FFF2-40B4-BE49-F238E27FC236}">
                <a16:creationId xmlns:a16="http://schemas.microsoft.com/office/drawing/2014/main" id="{4DC62235-33ED-4239-9E24-242854E99289}"/>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Tree>
    <p:extLst>
      <p:ext uri="{BB962C8B-B14F-4D97-AF65-F5344CB8AC3E}">
        <p14:creationId xmlns:p14="http://schemas.microsoft.com/office/powerpoint/2010/main" val="4012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4426087-A492-4BA9-A1C7-7E1572A55719}"/>
              </a:ext>
            </a:extLst>
          </p:cNvPr>
          <p:cNvSpPr txBox="1"/>
          <p:nvPr/>
        </p:nvSpPr>
        <p:spPr>
          <a:xfrm>
            <a:off x="339204" y="1338104"/>
            <a:ext cx="8553126" cy="2062103"/>
          </a:xfrm>
          <a:prstGeom prst="rect">
            <a:avLst/>
          </a:prstGeom>
          <a:noFill/>
        </p:spPr>
        <p:txBody>
          <a:bodyPr wrap="square" rtlCol="0">
            <a:spAutoFit/>
          </a:bodyPr>
          <a:lstStyle/>
          <a:p>
            <a:r>
              <a:rPr lang="en-US" sz="2800" i="1" dirty="0"/>
              <a:t>How many of us are installing this piece of cutting edge technology?</a:t>
            </a:r>
          </a:p>
          <a:p>
            <a:endParaRPr lang="en-US" sz="1600" i="1" dirty="0"/>
          </a:p>
          <a:p>
            <a:r>
              <a:rPr lang="en-US" sz="2800" i="1" dirty="0"/>
              <a:t>Gone are the days where a simple digital dialer is all you needed to worry about.</a:t>
            </a:r>
          </a:p>
        </p:txBody>
      </p:sp>
      <p:pic>
        <p:nvPicPr>
          <p:cNvPr id="62" name="Picture 61">
            <a:extLst>
              <a:ext uri="{FF2B5EF4-FFF2-40B4-BE49-F238E27FC236}">
                <a16:creationId xmlns:a16="http://schemas.microsoft.com/office/drawing/2014/main" id="{C63BC3F2-920B-4A2D-BB24-F6C55BF78298}"/>
              </a:ext>
            </a:extLst>
          </p:cNvPr>
          <p:cNvPicPr>
            <a:picLocks noChangeAspect="1"/>
          </p:cNvPicPr>
          <p:nvPr/>
        </p:nvPicPr>
        <p:blipFill rotWithShape="1">
          <a:blip r:embed="rId2"/>
          <a:srcRect l="36000" r="5102" b="10378"/>
          <a:stretch/>
        </p:blipFill>
        <p:spPr>
          <a:xfrm>
            <a:off x="9126154" y="1266891"/>
            <a:ext cx="2726642" cy="2377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6" name="Picture 125">
            <a:extLst>
              <a:ext uri="{FF2B5EF4-FFF2-40B4-BE49-F238E27FC236}">
                <a16:creationId xmlns:a16="http://schemas.microsoft.com/office/drawing/2014/main" id="{0DFF6621-44CD-4ABF-8DAF-74A827D11A02}"/>
              </a:ext>
            </a:extLst>
          </p:cNvPr>
          <p:cNvPicPr>
            <a:picLocks noChangeAspect="1"/>
          </p:cNvPicPr>
          <p:nvPr/>
        </p:nvPicPr>
        <p:blipFill rotWithShape="1">
          <a:blip r:embed="rId3"/>
          <a:srcRect l="6817" r="27468" b="5"/>
          <a:stretch/>
        </p:blipFill>
        <p:spPr>
          <a:xfrm>
            <a:off x="339204" y="3794760"/>
            <a:ext cx="2726533" cy="2377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7" name="TextBox 126">
            <a:extLst>
              <a:ext uri="{FF2B5EF4-FFF2-40B4-BE49-F238E27FC236}">
                <a16:creationId xmlns:a16="http://schemas.microsoft.com/office/drawing/2014/main" id="{D7883692-8DF5-46B0-B984-7A1149383037}"/>
              </a:ext>
            </a:extLst>
          </p:cNvPr>
          <p:cNvSpPr txBox="1"/>
          <p:nvPr/>
        </p:nvSpPr>
        <p:spPr>
          <a:xfrm>
            <a:off x="3288484" y="3933448"/>
            <a:ext cx="8665828" cy="2062103"/>
          </a:xfrm>
          <a:prstGeom prst="rect">
            <a:avLst/>
          </a:prstGeom>
          <a:noFill/>
        </p:spPr>
        <p:txBody>
          <a:bodyPr wrap="square" rtlCol="0">
            <a:spAutoFit/>
          </a:bodyPr>
          <a:lstStyle/>
          <a:p>
            <a:r>
              <a:rPr lang="en-US" sz="2800" i="1" dirty="0"/>
              <a:t>The alarm system is far from what it was in those days.  2G, 3G, 4G… CDM… now what?  </a:t>
            </a:r>
          </a:p>
          <a:p>
            <a:endParaRPr lang="en-US" sz="1600" i="1" dirty="0"/>
          </a:p>
          <a:p>
            <a:r>
              <a:rPr lang="en-US" sz="2800" i="1" dirty="0"/>
              <a:t>Not only is it hard to keep up, we are constantly changing equipment and services.</a:t>
            </a:r>
          </a:p>
        </p:txBody>
      </p:sp>
    </p:spTree>
    <p:extLst>
      <p:ext uri="{BB962C8B-B14F-4D97-AF65-F5344CB8AC3E}">
        <p14:creationId xmlns:p14="http://schemas.microsoft.com/office/powerpoint/2010/main" val="13332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left)">
                                      <p:cBhvr>
                                        <p:cTn id="7" dur="1000"/>
                                        <p:tgtEl>
                                          <p:spTgt spid="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fade">
                                      <p:cBhvr>
                                        <p:cTn id="15" dur="1000"/>
                                        <p:tgtEl>
                                          <p:spTgt spid="6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left)">
                                      <p:cBhvr>
                                        <p:cTn id="19" dur="1000"/>
                                        <p:tgtEl>
                                          <p:spTgt spid="12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27">
                                            <p:txEl>
                                              <p:pRg st="0" end="0"/>
                                            </p:txEl>
                                          </p:spTgt>
                                        </p:tgtEl>
                                        <p:attrNameLst>
                                          <p:attrName>style.visibility</p:attrName>
                                        </p:attrNameLst>
                                      </p:cBhvr>
                                      <p:to>
                                        <p:strVal val="visible"/>
                                      </p:to>
                                    </p:set>
                                    <p:animEffect transition="in" filter="wipe(left)">
                                      <p:cBhvr>
                                        <p:cTn id="23" dur="1000"/>
                                        <p:tgtEl>
                                          <p:spTgt spid="127">
                                            <p:txEl>
                                              <p:pRg st="0" end="0"/>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7">
                                            <p:txEl>
                                              <p:pRg st="2" end="2"/>
                                            </p:txEl>
                                          </p:spTgt>
                                        </p:tgtEl>
                                        <p:attrNameLst>
                                          <p:attrName>style.visibility</p:attrName>
                                        </p:attrNameLst>
                                      </p:cBhvr>
                                      <p:to>
                                        <p:strVal val="visible"/>
                                      </p:to>
                                    </p:set>
                                    <p:animEffect transition="in" filter="wipe(left)">
                                      <p:cBhvr>
                                        <p:cTn id="27" dur="1000"/>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51002" y="1957346"/>
            <a:ext cx="8470550" cy="2246769"/>
          </a:xfrm>
          <a:prstGeom prst="rect">
            <a:avLst/>
          </a:prstGeom>
          <a:noFill/>
        </p:spPr>
        <p:txBody>
          <a:bodyPr wrap="square" rtlCol="0">
            <a:spAutoFit/>
          </a:bodyPr>
          <a:lstStyle/>
          <a:p>
            <a:r>
              <a:rPr lang="en-US" sz="2400" i="1" dirty="0"/>
              <a:t>In addition we are now offering different services from several vendors.</a:t>
            </a:r>
          </a:p>
          <a:p>
            <a:endParaRPr lang="en-US" sz="1000" i="1" dirty="0"/>
          </a:p>
          <a:p>
            <a:r>
              <a:rPr lang="en-US" sz="2400" i="1" dirty="0"/>
              <a:t>How often do you check with each vendor to make sure your bills are accurate?</a:t>
            </a:r>
          </a:p>
          <a:p>
            <a:endParaRPr lang="en-US" sz="1000" i="1" dirty="0"/>
          </a:p>
          <a:p>
            <a:r>
              <a:rPr lang="en-US" sz="2400" i="1" dirty="0"/>
              <a:t>Are your customers billed correctly?</a:t>
            </a:r>
          </a:p>
        </p:txBody>
      </p:sp>
      <p:grpSp>
        <p:nvGrpSpPr>
          <p:cNvPr id="12" name="Group 11">
            <a:extLst>
              <a:ext uri="{FF2B5EF4-FFF2-40B4-BE49-F238E27FC236}">
                <a16:creationId xmlns:a16="http://schemas.microsoft.com/office/drawing/2014/main" id="{AF47B47A-C61C-4DCE-B190-27E6DD2D41AF}"/>
              </a:ext>
            </a:extLst>
          </p:cNvPr>
          <p:cNvGrpSpPr/>
          <p:nvPr/>
        </p:nvGrpSpPr>
        <p:grpSpPr>
          <a:xfrm>
            <a:off x="8784844" y="1905000"/>
            <a:ext cx="2795572" cy="2462254"/>
            <a:chOff x="898293" y="1205158"/>
            <a:chExt cx="2795572" cy="2462254"/>
          </a:xfrm>
        </p:grpSpPr>
        <p:pic>
          <p:nvPicPr>
            <p:cNvPr id="13" name="Picture 12">
              <a:extLst>
                <a:ext uri="{FF2B5EF4-FFF2-40B4-BE49-F238E27FC236}">
                  <a16:creationId xmlns:a16="http://schemas.microsoft.com/office/drawing/2014/main" id="{D3FD8635-BC2C-45DA-AD60-89248D0DC3C8}"/>
                </a:ext>
              </a:extLst>
            </p:cNvPr>
            <p:cNvPicPr>
              <a:picLocks noChangeAspect="1"/>
            </p:cNvPicPr>
            <p:nvPr/>
          </p:nvPicPr>
          <p:blipFill rotWithShape="1">
            <a:blip r:embed="rId2"/>
            <a:srcRect l="2381" t="13467" r="2290" b="13379"/>
            <a:stretch/>
          </p:blipFill>
          <p:spPr>
            <a:xfrm>
              <a:off x="1339413" y="1359409"/>
              <a:ext cx="1318167" cy="1011548"/>
            </a:xfrm>
            <a:prstGeom prst="rect">
              <a:avLst/>
            </a:prstGeom>
          </p:spPr>
        </p:pic>
        <p:pic>
          <p:nvPicPr>
            <p:cNvPr id="14" name="Picture 13">
              <a:extLst>
                <a:ext uri="{FF2B5EF4-FFF2-40B4-BE49-F238E27FC236}">
                  <a16:creationId xmlns:a16="http://schemas.microsoft.com/office/drawing/2014/main" id="{516AA461-DE13-4E5C-BD20-497C9D427B8A}"/>
                </a:ext>
              </a:extLst>
            </p:cNvPr>
            <p:cNvPicPr>
              <a:picLocks noChangeAspect="1"/>
            </p:cNvPicPr>
            <p:nvPr/>
          </p:nvPicPr>
          <p:blipFill rotWithShape="1">
            <a:blip r:embed="rId3">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5" name="Picture 14">
              <a:extLst>
                <a:ext uri="{FF2B5EF4-FFF2-40B4-BE49-F238E27FC236}">
                  <a16:creationId xmlns:a16="http://schemas.microsoft.com/office/drawing/2014/main" id="{366AC70E-D665-477D-9EA1-7E6D3A70BAA7}"/>
                </a:ext>
              </a:extLst>
            </p:cNvPr>
            <p:cNvPicPr>
              <a:picLocks noChangeAspect="1"/>
            </p:cNvPicPr>
            <p:nvPr/>
          </p:nvPicPr>
          <p:blipFill rotWithShape="1">
            <a:blip r:embed="rId4"/>
            <a:srcRect l="4342" t="18013" r="3935" b="18422"/>
            <a:stretch/>
          </p:blipFill>
          <p:spPr>
            <a:xfrm>
              <a:off x="1521434" y="2084820"/>
              <a:ext cx="1715059" cy="1188573"/>
            </a:xfrm>
            <a:prstGeom prst="rect">
              <a:avLst/>
            </a:prstGeom>
          </p:spPr>
        </p:pic>
        <p:pic>
          <p:nvPicPr>
            <p:cNvPr id="16" name="Picture 15">
              <a:extLst>
                <a:ext uri="{FF2B5EF4-FFF2-40B4-BE49-F238E27FC236}">
                  <a16:creationId xmlns:a16="http://schemas.microsoft.com/office/drawing/2014/main" id="{0C64C5B3-B186-4F4C-BD9C-268073D3C0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7" name="Picture 16">
              <a:extLst>
                <a:ext uri="{FF2B5EF4-FFF2-40B4-BE49-F238E27FC236}">
                  <a16:creationId xmlns:a16="http://schemas.microsoft.com/office/drawing/2014/main" id="{209E715C-FFE2-420B-9954-49EC4321D6DD}"/>
                </a:ext>
              </a:extLst>
            </p:cNvPr>
            <p:cNvPicPr>
              <a:picLocks noChangeAspect="1"/>
            </p:cNvPicPr>
            <p:nvPr/>
          </p:nvPicPr>
          <p:blipFill rotWithShape="1">
            <a:blip r:embed="rId6"/>
            <a:srcRect l="22842" r="27193" b="7093"/>
            <a:stretch/>
          </p:blipFill>
          <p:spPr>
            <a:xfrm>
              <a:off x="898293" y="1468865"/>
              <a:ext cx="936911" cy="2177676"/>
            </a:xfrm>
            <a:prstGeom prst="rect">
              <a:avLst/>
            </a:prstGeom>
          </p:spPr>
        </p:pic>
        <p:sp>
          <p:nvSpPr>
            <p:cNvPr id="18" name="Rectangle: Diagonal Corners Rounded 17">
              <a:extLst>
                <a:ext uri="{FF2B5EF4-FFF2-40B4-BE49-F238E27FC236}">
                  <a16:creationId xmlns:a16="http://schemas.microsoft.com/office/drawing/2014/main" id="{A203E7BB-5EA3-463A-8CDB-95261EB9D8D3}"/>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59517"/>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421316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left)">
                                      <p:cBhvr>
                                        <p:cTn id="11" dur="1000"/>
                                        <p:tgtEl>
                                          <p:spTgt spid="12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1991089"/>
            <a:ext cx="8525692" cy="2569934"/>
          </a:xfrm>
          <a:prstGeom prst="rect">
            <a:avLst/>
          </a:prstGeom>
          <a:noFill/>
        </p:spPr>
        <p:txBody>
          <a:bodyPr wrap="square" rtlCol="0">
            <a:spAutoFit/>
          </a:bodyPr>
          <a:lstStyle/>
          <a:p>
            <a:pPr algn="just"/>
            <a:r>
              <a:rPr lang="en-US" sz="2100" dirty="0"/>
              <a:t>OPT has the solution to quickly and accurately compare each of your third-party vendor bills (such as; AlarmNet, SecureCom and Alarm.com) or your central station data with your accounts in SedonaOffice!</a:t>
            </a:r>
          </a:p>
          <a:p>
            <a:pPr algn="just"/>
            <a:endParaRPr lang="en-US" sz="1100" dirty="0"/>
          </a:p>
          <a:p>
            <a:pPr algn="just"/>
            <a:r>
              <a:rPr lang="en-US" sz="2100" dirty="0"/>
              <a:t>We have expanded our Service Reconciliation Module (SRM) to ensure not only your accounts have been loaded appropriately but the associated customer recurring is profitable. With SRM you can accurately identify issues and perform your reconciliations faster and easier than ever before.</a:t>
            </a:r>
          </a:p>
        </p:txBody>
      </p:sp>
      <p:grpSp>
        <p:nvGrpSpPr>
          <p:cNvPr id="115" name="Group 114">
            <a:extLst>
              <a:ext uri="{FF2B5EF4-FFF2-40B4-BE49-F238E27FC236}">
                <a16:creationId xmlns:a16="http://schemas.microsoft.com/office/drawing/2014/main" id="{A205541E-3F62-4DA8-B615-B9CDAE210CE3}"/>
              </a:ext>
            </a:extLst>
          </p:cNvPr>
          <p:cNvGrpSpPr/>
          <p:nvPr/>
        </p:nvGrpSpPr>
        <p:grpSpPr>
          <a:xfrm>
            <a:off x="8784844" y="1905000"/>
            <a:ext cx="2795572" cy="2462254"/>
            <a:chOff x="898293" y="1205158"/>
            <a:chExt cx="2795572" cy="2462254"/>
          </a:xfrm>
        </p:grpSpPr>
        <p:pic>
          <p:nvPicPr>
            <p:cNvPr id="116" name="Picture 115">
              <a:extLst>
                <a:ext uri="{FF2B5EF4-FFF2-40B4-BE49-F238E27FC236}">
                  <a16:creationId xmlns:a16="http://schemas.microsoft.com/office/drawing/2014/main" id="{7B837BC1-7429-4321-A9DD-BEC3D632D3AA}"/>
                </a:ext>
              </a:extLst>
            </p:cNvPr>
            <p:cNvPicPr>
              <a:picLocks noChangeAspect="1"/>
            </p:cNvPicPr>
            <p:nvPr/>
          </p:nvPicPr>
          <p:blipFill rotWithShape="1">
            <a:blip r:embed="rId3"/>
            <a:srcRect l="2381" t="13467" r="2290" b="13379"/>
            <a:stretch/>
          </p:blipFill>
          <p:spPr>
            <a:xfrm>
              <a:off x="1339413" y="1359409"/>
              <a:ext cx="1318167" cy="1011548"/>
            </a:xfrm>
            <a:prstGeom prst="rect">
              <a:avLst/>
            </a:prstGeom>
          </p:spPr>
        </p:pic>
        <p:pic>
          <p:nvPicPr>
            <p:cNvPr id="117" name="Picture 116">
              <a:extLst>
                <a:ext uri="{FF2B5EF4-FFF2-40B4-BE49-F238E27FC236}">
                  <a16:creationId xmlns:a16="http://schemas.microsoft.com/office/drawing/2014/main" id="{9C5F843E-46C3-4181-8923-F30E4A218C97}"/>
                </a:ext>
              </a:extLst>
            </p:cNvPr>
            <p:cNvPicPr>
              <a:picLocks noChangeAspect="1"/>
            </p:cNvPicPr>
            <p:nvPr/>
          </p:nvPicPr>
          <p:blipFill rotWithShape="1">
            <a:blip r:embed="rId4">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18" name="Picture 117">
              <a:extLst>
                <a:ext uri="{FF2B5EF4-FFF2-40B4-BE49-F238E27FC236}">
                  <a16:creationId xmlns:a16="http://schemas.microsoft.com/office/drawing/2014/main" id="{B0509938-0504-4D0D-8212-03BDD8ACE27D}"/>
                </a:ext>
              </a:extLst>
            </p:cNvPr>
            <p:cNvPicPr>
              <a:picLocks noChangeAspect="1"/>
            </p:cNvPicPr>
            <p:nvPr/>
          </p:nvPicPr>
          <p:blipFill rotWithShape="1">
            <a:blip r:embed="rId5"/>
            <a:srcRect l="4342" t="18013" r="3935" b="18422"/>
            <a:stretch/>
          </p:blipFill>
          <p:spPr>
            <a:xfrm>
              <a:off x="1521434" y="2084820"/>
              <a:ext cx="1715059" cy="1188573"/>
            </a:xfrm>
            <a:prstGeom prst="rect">
              <a:avLst/>
            </a:prstGeom>
          </p:spPr>
        </p:pic>
        <p:pic>
          <p:nvPicPr>
            <p:cNvPr id="119" name="Picture 118">
              <a:extLst>
                <a:ext uri="{FF2B5EF4-FFF2-40B4-BE49-F238E27FC236}">
                  <a16:creationId xmlns:a16="http://schemas.microsoft.com/office/drawing/2014/main" id="{4C8B88A2-3D38-424D-8045-2AAFD2B013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20" name="Picture 119">
              <a:extLst>
                <a:ext uri="{FF2B5EF4-FFF2-40B4-BE49-F238E27FC236}">
                  <a16:creationId xmlns:a16="http://schemas.microsoft.com/office/drawing/2014/main" id="{94DFBAD8-EBC8-4DEC-8970-0AB7F2CF8E63}"/>
                </a:ext>
              </a:extLst>
            </p:cNvPr>
            <p:cNvPicPr>
              <a:picLocks noChangeAspect="1"/>
            </p:cNvPicPr>
            <p:nvPr/>
          </p:nvPicPr>
          <p:blipFill rotWithShape="1">
            <a:blip r:embed="rId7"/>
            <a:srcRect l="22842" r="27193" b="7093"/>
            <a:stretch/>
          </p:blipFill>
          <p:spPr>
            <a:xfrm>
              <a:off x="898293" y="1468865"/>
              <a:ext cx="936911" cy="2177676"/>
            </a:xfrm>
            <a:prstGeom prst="rect">
              <a:avLst/>
            </a:prstGeom>
          </p:spPr>
        </p:pic>
        <p:sp>
          <p:nvSpPr>
            <p:cNvPr id="121" name="Rectangle: Diagonal Corners Rounded 120">
              <a:extLst>
                <a:ext uri="{FF2B5EF4-FFF2-40B4-BE49-F238E27FC236}">
                  <a16:creationId xmlns:a16="http://schemas.microsoft.com/office/drawing/2014/main" id="{0B9F0690-9615-4BC1-BAC4-CBFDA428EE91}"/>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69E14F2A-A4A3-412E-932A-C2BEC87C2CE4}"/>
              </a:ext>
            </a:extLst>
          </p:cNvPr>
          <p:cNvPicPr>
            <a:picLocks noChangeAspect="1"/>
          </p:cNvPicPr>
          <p:nvPr/>
        </p:nvPicPr>
        <p:blipFill>
          <a:blip r:embed="rId8"/>
          <a:stretch>
            <a:fillRect/>
          </a:stretch>
        </p:blipFill>
        <p:spPr>
          <a:xfrm>
            <a:off x="303857" y="4711089"/>
            <a:ext cx="1188720" cy="388936"/>
          </a:xfrm>
          <a:prstGeom prst="rect">
            <a:avLst/>
          </a:prstGeom>
        </p:spPr>
      </p:pic>
      <p:pic>
        <p:nvPicPr>
          <p:cNvPr id="10" name="Picture 9">
            <a:extLst>
              <a:ext uri="{FF2B5EF4-FFF2-40B4-BE49-F238E27FC236}">
                <a16:creationId xmlns:a16="http://schemas.microsoft.com/office/drawing/2014/main" id="{772884F8-D79E-45B2-956C-3B67BD76130A}"/>
              </a:ext>
            </a:extLst>
          </p:cNvPr>
          <p:cNvPicPr>
            <a:picLocks noChangeAspect="1"/>
          </p:cNvPicPr>
          <p:nvPr/>
        </p:nvPicPr>
        <p:blipFill>
          <a:blip r:embed="rId9"/>
          <a:stretch>
            <a:fillRect/>
          </a:stretch>
        </p:blipFill>
        <p:spPr>
          <a:xfrm>
            <a:off x="1630278" y="4796382"/>
            <a:ext cx="1188720" cy="221706"/>
          </a:xfrm>
          <a:prstGeom prst="rect">
            <a:avLst/>
          </a:prstGeom>
        </p:spPr>
      </p:pic>
      <p:pic>
        <p:nvPicPr>
          <p:cNvPr id="15" name="Picture 14">
            <a:extLst>
              <a:ext uri="{FF2B5EF4-FFF2-40B4-BE49-F238E27FC236}">
                <a16:creationId xmlns:a16="http://schemas.microsoft.com/office/drawing/2014/main" id="{1FA3F993-F2DE-4B70-9459-F820EDAB91E3}"/>
              </a:ext>
            </a:extLst>
          </p:cNvPr>
          <p:cNvPicPr>
            <a:picLocks noChangeAspect="1"/>
          </p:cNvPicPr>
          <p:nvPr/>
        </p:nvPicPr>
        <p:blipFill>
          <a:blip r:embed="rId10"/>
          <a:stretch>
            <a:fillRect/>
          </a:stretch>
        </p:blipFill>
        <p:spPr>
          <a:xfrm>
            <a:off x="8190484" y="4734875"/>
            <a:ext cx="1188720" cy="377594"/>
          </a:xfrm>
          <a:prstGeom prst="rect">
            <a:avLst/>
          </a:prstGeom>
        </p:spPr>
      </p:pic>
      <p:pic>
        <p:nvPicPr>
          <p:cNvPr id="17" name="Picture 16">
            <a:extLst>
              <a:ext uri="{FF2B5EF4-FFF2-40B4-BE49-F238E27FC236}">
                <a16:creationId xmlns:a16="http://schemas.microsoft.com/office/drawing/2014/main" id="{194B3E47-9F55-4595-87EA-C4DB323EA73D}"/>
              </a:ext>
            </a:extLst>
          </p:cNvPr>
          <p:cNvPicPr>
            <a:picLocks noChangeAspect="1"/>
          </p:cNvPicPr>
          <p:nvPr/>
        </p:nvPicPr>
        <p:blipFill>
          <a:blip r:embed="rId11"/>
          <a:stretch>
            <a:fillRect/>
          </a:stretch>
        </p:blipFill>
        <p:spPr>
          <a:xfrm>
            <a:off x="6921070" y="4586717"/>
            <a:ext cx="1188720" cy="637849"/>
          </a:xfrm>
          <a:prstGeom prst="rect">
            <a:avLst/>
          </a:prstGeom>
        </p:spPr>
      </p:pic>
      <p:pic>
        <p:nvPicPr>
          <p:cNvPr id="20" name="Picture 19">
            <a:extLst>
              <a:ext uri="{FF2B5EF4-FFF2-40B4-BE49-F238E27FC236}">
                <a16:creationId xmlns:a16="http://schemas.microsoft.com/office/drawing/2014/main" id="{180F775E-1832-4AB6-B376-5A905573D64F}"/>
              </a:ext>
            </a:extLst>
          </p:cNvPr>
          <p:cNvPicPr>
            <a:picLocks noChangeAspect="1"/>
          </p:cNvPicPr>
          <p:nvPr/>
        </p:nvPicPr>
        <p:blipFill>
          <a:blip r:embed="rId12"/>
          <a:stretch>
            <a:fillRect/>
          </a:stretch>
        </p:blipFill>
        <p:spPr>
          <a:xfrm>
            <a:off x="4306273" y="4703749"/>
            <a:ext cx="1188720" cy="468671"/>
          </a:xfrm>
          <a:prstGeom prst="rect">
            <a:avLst/>
          </a:prstGeom>
        </p:spPr>
      </p:pic>
      <p:pic>
        <p:nvPicPr>
          <p:cNvPr id="22" name="Picture 21">
            <a:extLst>
              <a:ext uri="{FF2B5EF4-FFF2-40B4-BE49-F238E27FC236}">
                <a16:creationId xmlns:a16="http://schemas.microsoft.com/office/drawing/2014/main" id="{6EFA50B0-8DF5-437D-8993-C0457F30E386}"/>
              </a:ext>
            </a:extLst>
          </p:cNvPr>
          <p:cNvPicPr>
            <a:picLocks noChangeAspect="1"/>
          </p:cNvPicPr>
          <p:nvPr/>
        </p:nvPicPr>
        <p:blipFill>
          <a:blip r:embed="rId13"/>
          <a:stretch>
            <a:fillRect/>
          </a:stretch>
        </p:blipFill>
        <p:spPr>
          <a:xfrm>
            <a:off x="5628203" y="4717816"/>
            <a:ext cx="1188720" cy="431619"/>
          </a:xfrm>
          <a:prstGeom prst="rect">
            <a:avLst/>
          </a:prstGeom>
        </p:spPr>
      </p:pic>
      <p:pic>
        <p:nvPicPr>
          <p:cNvPr id="24" name="Picture 23">
            <a:extLst>
              <a:ext uri="{FF2B5EF4-FFF2-40B4-BE49-F238E27FC236}">
                <a16:creationId xmlns:a16="http://schemas.microsoft.com/office/drawing/2014/main" id="{3F5E605F-77BF-443A-9F42-506D3C1E0836}"/>
              </a:ext>
            </a:extLst>
          </p:cNvPr>
          <p:cNvPicPr>
            <a:picLocks noChangeAspect="1"/>
          </p:cNvPicPr>
          <p:nvPr/>
        </p:nvPicPr>
        <p:blipFill>
          <a:blip r:embed="rId14"/>
          <a:stretch>
            <a:fillRect/>
          </a:stretch>
        </p:blipFill>
        <p:spPr>
          <a:xfrm>
            <a:off x="9540407" y="4659851"/>
            <a:ext cx="1188720" cy="499262"/>
          </a:xfrm>
          <a:prstGeom prst="rect">
            <a:avLst/>
          </a:prstGeom>
        </p:spPr>
      </p:pic>
      <p:pic>
        <p:nvPicPr>
          <p:cNvPr id="26" name="Picture 25">
            <a:extLst>
              <a:ext uri="{FF2B5EF4-FFF2-40B4-BE49-F238E27FC236}">
                <a16:creationId xmlns:a16="http://schemas.microsoft.com/office/drawing/2014/main" id="{D7AA3E06-60CD-4AAD-B5A5-1959E9E41269}"/>
              </a:ext>
            </a:extLst>
          </p:cNvPr>
          <p:cNvPicPr>
            <a:picLocks noChangeAspect="1"/>
          </p:cNvPicPr>
          <p:nvPr/>
        </p:nvPicPr>
        <p:blipFill>
          <a:blip r:embed="rId15"/>
          <a:stretch>
            <a:fillRect/>
          </a:stretch>
        </p:blipFill>
        <p:spPr>
          <a:xfrm>
            <a:off x="10805160" y="4568055"/>
            <a:ext cx="1188720" cy="580003"/>
          </a:xfrm>
          <a:prstGeom prst="rect">
            <a:avLst/>
          </a:prstGeom>
        </p:spPr>
      </p:pic>
      <p:pic>
        <p:nvPicPr>
          <p:cNvPr id="33" name="Picture 32">
            <a:extLst>
              <a:ext uri="{FF2B5EF4-FFF2-40B4-BE49-F238E27FC236}">
                <a16:creationId xmlns:a16="http://schemas.microsoft.com/office/drawing/2014/main" id="{64029A71-635C-495A-85DD-5494F75B4212}"/>
              </a:ext>
            </a:extLst>
          </p:cNvPr>
          <p:cNvPicPr>
            <a:picLocks noChangeAspect="1"/>
          </p:cNvPicPr>
          <p:nvPr/>
        </p:nvPicPr>
        <p:blipFill>
          <a:blip r:embed="rId16"/>
          <a:stretch>
            <a:fillRect/>
          </a:stretch>
        </p:blipFill>
        <p:spPr>
          <a:xfrm>
            <a:off x="3560390" y="5570802"/>
            <a:ext cx="1188720" cy="264498"/>
          </a:xfrm>
          <a:prstGeom prst="rect">
            <a:avLst/>
          </a:prstGeom>
        </p:spPr>
      </p:pic>
      <p:pic>
        <p:nvPicPr>
          <p:cNvPr id="35" name="Picture 34">
            <a:extLst>
              <a:ext uri="{FF2B5EF4-FFF2-40B4-BE49-F238E27FC236}">
                <a16:creationId xmlns:a16="http://schemas.microsoft.com/office/drawing/2014/main" id="{37EA461A-696A-4FA5-A99F-DAF348C7FF7B}"/>
              </a:ext>
            </a:extLst>
          </p:cNvPr>
          <p:cNvPicPr>
            <a:picLocks noChangeAspect="1"/>
          </p:cNvPicPr>
          <p:nvPr/>
        </p:nvPicPr>
        <p:blipFill>
          <a:blip r:embed="rId17"/>
          <a:stretch>
            <a:fillRect/>
          </a:stretch>
        </p:blipFill>
        <p:spPr>
          <a:xfrm>
            <a:off x="4935051" y="5609646"/>
            <a:ext cx="1188720" cy="291197"/>
          </a:xfrm>
          <a:prstGeom prst="rect">
            <a:avLst/>
          </a:prstGeom>
        </p:spPr>
      </p:pic>
      <p:pic>
        <p:nvPicPr>
          <p:cNvPr id="37" name="Picture 36">
            <a:extLst>
              <a:ext uri="{FF2B5EF4-FFF2-40B4-BE49-F238E27FC236}">
                <a16:creationId xmlns:a16="http://schemas.microsoft.com/office/drawing/2014/main" id="{6537791A-B40B-423A-8EA1-3E4723B25FF2}"/>
              </a:ext>
            </a:extLst>
          </p:cNvPr>
          <p:cNvPicPr>
            <a:picLocks noChangeAspect="1"/>
          </p:cNvPicPr>
          <p:nvPr/>
        </p:nvPicPr>
        <p:blipFill>
          <a:blip r:embed="rId18"/>
          <a:stretch>
            <a:fillRect/>
          </a:stretch>
        </p:blipFill>
        <p:spPr>
          <a:xfrm>
            <a:off x="6294137" y="5213282"/>
            <a:ext cx="1188720" cy="810491"/>
          </a:xfrm>
          <a:prstGeom prst="rect">
            <a:avLst/>
          </a:prstGeom>
        </p:spPr>
      </p:pic>
      <p:pic>
        <p:nvPicPr>
          <p:cNvPr id="39" name="Picture 38">
            <a:extLst>
              <a:ext uri="{FF2B5EF4-FFF2-40B4-BE49-F238E27FC236}">
                <a16:creationId xmlns:a16="http://schemas.microsoft.com/office/drawing/2014/main" id="{9BCE56C4-DEB5-4E84-98B0-92300945BC8E}"/>
              </a:ext>
            </a:extLst>
          </p:cNvPr>
          <p:cNvPicPr>
            <a:picLocks noChangeAspect="1"/>
          </p:cNvPicPr>
          <p:nvPr/>
        </p:nvPicPr>
        <p:blipFill>
          <a:blip r:embed="rId19"/>
          <a:stretch>
            <a:fillRect/>
          </a:stretch>
        </p:blipFill>
        <p:spPr>
          <a:xfrm>
            <a:off x="7597020" y="5388753"/>
            <a:ext cx="1188720" cy="568076"/>
          </a:xfrm>
          <a:prstGeom prst="rect">
            <a:avLst/>
          </a:prstGeom>
        </p:spPr>
      </p:pic>
      <p:pic>
        <p:nvPicPr>
          <p:cNvPr id="42" name="Picture 41">
            <a:extLst>
              <a:ext uri="{FF2B5EF4-FFF2-40B4-BE49-F238E27FC236}">
                <a16:creationId xmlns:a16="http://schemas.microsoft.com/office/drawing/2014/main" id="{2C2841C8-3808-4363-BFF0-CE85A81F4B53}"/>
              </a:ext>
            </a:extLst>
          </p:cNvPr>
          <p:cNvPicPr>
            <a:picLocks noChangeAspect="1"/>
          </p:cNvPicPr>
          <p:nvPr/>
        </p:nvPicPr>
        <p:blipFill>
          <a:blip r:embed="rId20"/>
          <a:stretch>
            <a:fillRect/>
          </a:stretch>
        </p:blipFill>
        <p:spPr>
          <a:xfrm>
            <a:off x="8955781" y="5343474"/>
            <a:ext cx="1188720" cy="814605"/>
          </a:xfrm>
          <a:prstGeom prst="rect">
            <a:avLst/>
          </a:prstGeom>
        </p:spPr>
      </p:pic>
      <p:pic>
        <p:nvPicPr>
          <p:cNvPr id="45" name="Picture 44">
            <a:extLst>
              <a:ext uri="{FF2B5EF4-FFF2-40B4-BE49-F238E27FC236}">
                <a16:creationId xmlns:a16="http://schemas.microsoft.com/office/drawing/2014/main" id="{D5C2940A-3264-4477-AC52-3A59550BF7D3}"/>
              </a:ext>
            </a:extLst>
          </p:cNvPr>
          <p:cNvPicPr>
            <a:picLocks noChangeAspect="1"/>
          </p:cNvPicPr>
          <p:nvPr/>
        </p:nvPicPr>
        <p:blipFill>
          <a:blip r:embed="rId21"/>
          <a:stretch>
            <a:fillRect/>
          </a:stretch>
        </p:blipFill>
        <p:spPr>
          <a:xfrm>
            <a:off x="10249333" y="5441633"/>
            <a:ext cx="1188720" cy="393667"/>
          </a:xfrm>
          <a:prstGeom prst="rect">
            <a:avLst/>
          </a:prstGeom>
        </p:spPr>
      </p:pic>
      <p:pic>
        <p:nvPicPr>
          <p:cNvPr id="47" name="Picture 46">
            <a:extLst>
              <a:ext uri="{FF2B5EF4-FFF2-40B4-BE49-F238E27FC236}">
                <a16:creationId xmlns:a16="http://schemas.microsoft.com/office/drawing/2014/main" id="{CB3C4B68-1BDA-413E-8898-5DB89FDF5C8A}"/>
              </a:ext>
            </a:extLst>
          </p:cNvPr>
          <p:cNvPicPr>
            <a:picLocks noChangeAspect="1"/>
          </p:cNvPicPr>
          <p:nvPr/>
        </p:nvPicPr>
        <p:blipFill>
          <a:blip r:embed="rId22"/>
          <a:stretch>
            <a:fillRect/>
          </a:stretch>
        </p:blipFill>
        <p:spPr>
          <a:xfrm>
            <a:off x="2975361" y="4667577"/>
            <a:ext cx="1188720" cy="453100"/>
          </a:xfrm>
          <a:prstGeom prst="rect">
            <a:avLst/>
          </a:prstGeom>
        </p:spPr>
      </p:pic>
      <p:pic>
        <p:nvPicPr>
          <p:cNvPr id="50" name="Picture 49">
            <a:extLst>
              <a:ext uri="{FF2B5EF4-FFF2-40B4-BE49-F238E27FC236}">
                <a16:creationId xmlns:a16="http://schemas.microsoft.com/office/drawing/2014/main" id="{AF6FF927-5129-4123-B1C4-E8C4289C606B}"/>
              </a:ext>
            </a:extLst>
          </p:cNvPr>
          <p:cNvPicPr>
            <a:picLocks noChangeAspect="1"/>
          </p:cNvPicPr>
          <p:nvPr/>
        </p:nvPicPr>
        <p:blipFill>
          <a:blip r:embed="rId23"/>
          <a:stretch>
            <a:fillRect/>
          </a:stretch>
        </p:blipFill>
        <p:spPr>
          <a:xfrm>
            <a:off x="2173419" y="5441633"/>
            <a:ext cx="1188720" cy="476695"/>
          </a:xfrm>
          <a:prstGeom prst="rect">
            <a:avLst/>
          </a:prstGeom>
        </p:spPr>
      </p:pic>
      <p:pic>
        <p:nvPicPr>
          <p:cNvPr id="52" name="Picture 51">
            <a:extLst>
              <a:ext uri="{FF2B5EF4-FFF2-40B4-BE49-F238E27FC236}">
                <a16:creationId xmlns:a16="http://schemas.microsoft.com/office/drawing/2014/main" id="{3A634CFB-BFC4-4116-A29B-5F596C04DFBC}"/>
              </a:ext>
            </a:extLst>
          </p:cNvPr>
          <p:cNvPicPr>
            <a:picLocks noChangeAspect="1"/>
          </p:cNvPicPr>
          <p:nvPr/>
        </p:nvPicPr>
        <p:blipFill>
          <a:blip r:embed="rId24"/>
          <a:stretch>
            <a:fillRect/>
          </a:stretch>
        </p:blipFill>
        <p:spPr>
          <a:xfrm>
            <a:off x="778456" y="5553946"/>
            <a:ext cx="1188720" cy="273084"/>
          </a:xfrm>
          <a:prstGeom prst="rect">
            <a:avLst/>
          </a:prstGeom>
        </p:spPr>
      </p:pic>
      <p:sp>
        <p:nvSpPr>
          <p:cNvPr id="54" name="AutoShape 2" descr="Image result for csv logo">
            <a:hlinkClick r:id="rId25"/>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26"/>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26"/>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26"/>
          <a:srcRect l="71442" t="50000" r="16627" b="30054"/>
          <a:stretch/>
        </p:blipFill>
        <p:spPr>
          <a:xfrm>
            <a:off x="884201" y="5980314"/>
            <a:ext cx="594360" cy="745224"/>
          </a:xfrm>
          <a:prstGeom prst="rect">
            <a:avLst/>
          </a:prstGeom>
        </p:spPr>
      </p:pic>
      <p:sp>
        <p:nvSpPr>
          <p:cNvPr id="34" name="Rectangle 33">
            <a:extLst>
              <a:ext uri="{FF2B5EF4-FFF2-40B4-BE49-F238E27FC236}">
                <a16:creationId xmlns:a16="http://schemas.microsoft.com/office/drawing/2014/main" id="{C136E7CB-9415-4585-8B60-AFF8A2F36CC3}"/>
              </a:ext>
            </a:extLst>
          </p:cNvPr>
          <p:cNvSpPr/>
          <p:nvPr/>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
        <p:nvSpPr>
          <p:cNvPr id="36" name="Title 2">
            <a:extLst>
              <a:ext uri="{FF2B5EF4-FFF2-40B4-BE49-F238E27FC236}">
                <a16:creationId xmlns:a16="http://schemas.microsoft.com/office/drawing/2014/main" id="{4546AC05-5431-471A-A711-2074D3A1F095}"/>
              </a:ext>
            </a:extLst>
          </p:cNvPr>
          <p:cNvSpPr txBox="1">
            <a:spLocks/>
          </p:cNvSpPr>
          <p:nvPr/>
        </p:nvSpPr>
        <p:spPr>
          <a:xfrm>
            <a:off x="0" y="1259517"/>
            <a:ext cx="121920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2355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50"/>
                                        <p:tgtEl>
                                          <p:spTgt spid="47"/>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50"/>
                                        <p:tgtEl>
                                          <p:spTgt spid="2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childTnLst>
                          </p:cTn>
                        </p:par>
                        <p:par>
                          <p:cTn id="31" fill="hold">
                            <p:stCondLst>
                              <p:cond delay="225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50"/>
                                        <p:tgtEl>
                                          <p:spTgt spid="15"/>
                                        </p:tgtEl>
                                      </p:cBhvr>
                                    </p:animEffect>
                                  </p:childTnLst>
                                </p:cTn>
                              </p:par>
                            </p:childTnLst>
                          </p:cTn>
                        </p:par>
                        <p:par>
                          <p:cTn id="39" fill="hold">
                            <p:stCondLst>
                              <p:cond delay="275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50"/>
                                        <p:tgtEl>
                                          <p:spTgt spid="24"/>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50"/>
                                        <p:tgtEl>
                                          <p:spTgt spid="26"/>
                                        </p:tgtEl>
                                      </p:cBhvr>
                                    </p:animEffect>
                                  </p:childTnLst>
                                </p:cTn>
                              </p:par>
                            </p:childTnLst>
                          </p:cTn>
                        </p:par>
                        <p:par>
                          <p:cTn id="47" fill="hold">
                            <p:stCondLst>
                              <p:cond delay="3250"/>
                            </p:stCondLst>
                            <p:childTnLst>
                              <p:par>
                                <p:cTn id="48" presetID="10"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50"/>
                                        <p:tgtEl>
                                          <p:spTgt spid="52"/>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250"/>
                                        <p:tgtEl>
                                          <p:spTgt spid="50"/>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50"/>
                                        <p:tgtEl>
                                          <p:spTgt spid="33"/>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50"/>
                                        <p:tgtEl>
                                          <p:spTgt spid="35"/>
                                        </p:tgtEl>
                                      </p:cBhvr>
                                    </p:animEffect>
                                  </p:childTnLst>
                                </p:cTn>
                              </p:par>
                            </p:childTnLst>
                          </p:cTn>
                        </p:par>
                        <p:par>
                          <p:cTn id="63" fill="hold">
                            <p:stCondLst>
                              <p:cond delay="4250"/>
                            </p:stCondLst>
                            <p:childTnLst>
                              <p:par>
                                <p:cTn id="64" presetID="10" presetClass="entr" presetSubtype="0"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250"/>
                                        <p:tgtEl>
                                          <p:spTgt spid="37"/>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250"/>
                                        <p:tgtEl>
                                          <p:spTgt spid="39"/>
                                        </p:tgtEl>
                                      </p:cBhvr>
                                    </p:animEffect>
                                  </p:childTnLst>
                                </p:cTn>
                              </p:par>
                            </p:childTnLst>
                          </p:cTn>
                        </p:par>
                        <p:par>
                          <p:cTn id="71" fill="hold">
                            <p:stCondLst>
                              <p:cond delay="4750"/>
                            </p:stCondLst>
                            <p:childTnLst>
                              <p:par>
                                <p:cTn id="72" presetID="10" presetClass="entr" presetSubtype="0"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250"/>
                                        <p:tgtEl>
                                          <p:spTgt spid="42"/>
                                        </p:tgtEl>
                                      </p:cBhvr>
                                    </p:animEffect>
                                  </p:childTnLst>
                                </p:cTn>
                              </p:par>
                            </p:childTnLst>
                          </p:cTn>
                        </p:par>
                        <p:par>
                          <p:cTn id="75" fill="hold">
                            <p:stCondLst>
                              <p:cond delay="5000"/>
                            </p:stCondLst>
                            <p:childTnLst>
                              <p:par>
                                <p:cTn id="76" presetID="10" presetClass="entr" presetSubtype="0"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250"/>
                                        <p:tgtEl>
                                          <p:spTgt spid="45"/>
                                        </p:tgtEl>
                                      </p:cBhvr>
                                    </p:animEffect>
                                  </p:childTnLst>
                                </p:cTn>
                              </p:par>
                            </p:childTnLst>
                          </p:cTn>
                        </p:par>
                        <p:par>
                          <p:cTn id="79" fill="hold">
                            <p:stCondLst>
                              <p:cond delay="5250"/>
                            </p:stCondLst>
                            <p:childTnLst>
                              <p:par>
                                <p:cTn id="80" presetID="10" presetClass="entr" presetSubtype="0"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250"/>
                                        <p:tgtEl>
                                          <p:spTgt spid="59"/>
                                        </p:tgtEl>
                                      </p:cBhvr>
                                    </p:animEffect>
                                  </p:childTnLst>
                                </p:cTn>
                              </p:par>
                            </p:childTnLst>
                          </p:cTn>
                        </p:par>
                        <p:par>
                          <p:cTn id="83" fill="hold">
                            <p:stCondLst>
                              <p:cond delay="5500"/>
                            </p:stCondLst>
                            <p:childTnLst>
                              <p:par>
                                <p:cTn id="84" presetID="10" presetClass="entr" presetSubtype="0"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250"/>
                                        <p:tgtEl>
                                          <p:spTgt spid="106"/>
                                        </p:tgtEl>
                                      </p:cBhvr>
                                    </p:animEffect>
                                  </p:childTnLst>
                                </p:cTn>
                              </p:par>
                            </p:childTnLst>
                          </p:cTn>
                        </p:par>
                        <p:par>
                          <p:cTn id="87" fill="hold">
                            <p:stCondLst>
                              <p:cond delay="5750"/>
                            </p:stCondLst>
                            <p:childTnLst>
                              <p:par>
                                <p:cTn id="88" presetID="10" presetClass="entr" presetSubtype="0" fill="hold"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1981200"/>
            <a:ext cx="8525692" cy="2954655"/>
          </a:xfrm>
          <a:prstGeom prst="rect">
            <a:avLst/>
          </a:prstGeom>
          <a:noFill/>
        </p:spPr>
        <p:txBody>
          <a:bodyPr wrap="square" rtlCol="0">
            <a:spAutoFit/>
          </a:bodyPr>
          <a:lstStyle/>
          <a:p>
            <a:r>
              <a:rPr lang="en-US" sz="2000" i="1" dirty="0"/>
              <a:t>Every month, upload each vendor’s bill to SRM and it will find the systems in SedonaOffice that match each account in the vendor’s bill.  You are then presented with list of exceptions that you can then resolve.</a:t>
            </a:r>
          </a:p>
          <a:p>
            <a:endParaRPr lang="en-US" sz="1100" i="1" dirty="0"/>
          </a:p>
          <a:p>
            <a:r>
              <a:rPr lang="en-US" sz="2000" i="1" dirty="0"/>
              <a:t>OPT will then keep track of the charges from the bill and store it along with the system for access at a later date.</a:t>
            </a:r>
          </a:p>
          <a:p>
            <a:endParaRPr lang="en-US" sz="1100" i="1" dirty="0"/>
          </a:p>
          <a:p>
            <a:r>
              <a:rPr lang="en-US" sz="2000" i="1" dirty="0"/>
              <a:t>All previously reconciled bill information can be viewed quickly from SedonaOffice via OPT Web Services.</a:t>
            </a:r>
          </a:p>
          <a:p>
            <a:endParaRPr lang="en-US" sz="2000" i="1" dirty="0"/>
          </a:p>
        </p:txBody>
      </p:sp>
      <p:grpSp>
        <p:nvGrpSpPr>
          <p:cNvPr id="115" name="Group 114">
            <a:extLst>
              <a:ext uri="{FF2B5EF4-FFF2-40B4-BE49-F238E27FC236}">
                <a16:creationId xmlns:a16="http://schemas.microsoft.com/office/drawing/2014/main" id="{A205541E-3F62-4DA8-B615-B9CDAE210CE3}"/>
              </a:ext>
            </a:extLst>
          </p:cNvPr>
          <p:cNvGrpSpPr/>
          <p:nvPr/>
        </p:nvGrpSpPr>
        <p:grpSpPr>
          <a:xfrm>
            <a:off x="8784844" y="1905000"/>
            <a:ext cx="2795572" cy="2462254"/>
            <a:chOff x="898293" y="1205158"/>
            <a:chExt cx="2795572" cy="2462254"/>
          </a:xfrm>
        </p:grpSpPr>
        <p:pic>
          <p:nvPicPr>
            <p:cNvPr id="116" name="Picture 115">
              <a:extLst>
                <a:ext uri="{FF2B5EF4-FFF2-40B4-BE49-F238E27FC236}">
                  <a16:creationId xmlns:a16="http://schemas.microsoft.com/office/drawing/2014/main" id="{7B837BC1-7429-4321-A9DD-BEC3D632D3AA}"/>
                </a:ext>
              </a:extLst>
            </p:cNvPr>
            <p:cNvPicPr>
              <a:picLocks noChangeAspect="1"/>
            </p:cNvPicPr>
            <p:nvPr/>
          </p:nvPicPr>
          <p:blipFill rotWithShape="1">
            <a:blip r:embed="rId3"/>
            <a:srcRect l="2381" t="13467" r="2290" b="13379"/>
            <a:stretch/>
          </p:blipFill>
          <p:spPr>
            <a:xfrm>
              <a:off x="1339413" y="1359409"/>
              <a:ext cx="1318167" cy="1011548"/>
            </a:xfrm>
            <a:prstGeom prst="rect">
              <a:avLst/>
            </a:prstGeom>
          </p:spPr>
        </p:pic>
        <p:pic>
          <p:nvPicPr>
            <p:cNvPr id="117" name="Picture 116">
              <a:extLst>
                <a:ext uri="{FF2B5EF4-FFF2-40B4-BE49-F238E27FC236}">
                  <a16:creationId xmlns:a16="http://schemas.microsoft.com/office/drawing/2014/main" id="{9C5F843E-46C3-4181-8923-F30E4A218C97}"/>
                </a:ext>
              </a:extLst>
            </p:cNvPr>
            <p:cNvPicPr>
              <a:picLocks noChangeAspect="1"/>
            </p:cNvPicPr>
            <p:nvPr/>
          </p:nvPicPr>
          <p:blipFill rotWithShape="1">
            <a:blip r:embed="rId4">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18" name="Picture 117">
              <a:extLst>
                <a:ext uri="{FF2B5EF4-FFF2-40B4-BE49-F238E27FC236}">
                  <a16:creationId xmlns:a16="http://schemas.microsoft.com/office/drawing/2014/main" id="{B0509938-0504-4D0D-8212-03BDD8ACE27D}"/>
                </a:ext>
              </a:extLst>
            </p:cNvPr>
            <p:cNvPicPr>
              <a:picLocks noChangeAspect="1"/>
            </p:cNvPicPr>
            <p:nvPr/>
          </p:nvPicPr>
          <p:blipFill rotWithShape="1">
            <a:blip r:embed="rId5"/>
            <a:srcRect l="4342" t="18013" r="3935" b="18422"/>
            <a:stretch/>
          </p:blipFill>
          <p:spPr>
            <a:xfrm>
              <a:off x="1521434" y="2084820"/>
              <a:ext cx="1715059" cy="1188573"/>
            </a:xfrm>
            <a:prstGeom prst="rect">
              <a:avLst/>
            </a:prstGeom>
          </p:spPr>
        </p:pic>
        <p:pic>
          <p:nvPicPr>
            <p:cNvPr id="119" name="Picture 118">
              <a:extLst>
                <a:ext uri="{FF2B5EF4-FFF2-40B4-BE49-F238E27FC236}">
                  <a16:creationId xmlns:a16="http://schemas.microsoft.com/office/drawing/2014/main" id="{4C8B88A2-3D38-424D-8045-2AAFD2B013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20" name="Picture 119">
              <a:extLst>
                <a:ext uri="{FF2B5EF4-FFF2-40B4-BE49-F238E27FC236}">
                  <a16:creationId xmlns:a16="http://schemas.microsoft.com/office/drawing/2014/main" id="{94DFBAD8-EBC8-4DEC-8970-0AB7F2CF8E63}"/>
                </a:ext>
              </a:extLst>
            </p:cNvPr>
            <p:cNvPicPr>
              <a:picLocks noChangeAspect="1"/>
            </p:cNvPicPr>
            <p:nvPr/>
          </p:nvPicPr>
          <p:blipFill rotWithShape="1">
            <a:blip r:embed="rId7"/>
            <a:srcRect l="22842" r="27193" b="7093"/>
            <a:stretch/>
          </p:blipFill>
          <p:spPr>
            <a:xfrm>
              <a:off x="898293" y="1468865"/>
              <a:ext cx="936911" cy="2177676"/>
            </a:xfrm>
            <a:prstGeom prst="rect">
              <a:avLst/>
            </a:prstGeom>
          </p:spPr>
        </p:pic>
        <p:sp>
          <p:nvSpPr>
            <p:cNvPr id="121" name="Rectangle: Diagonal Corners Rounded 120">
              <a:extLst>
                <a:ext uri="{FF2B5EF4-FFF2-40B4-BE49-F238E27FC236}">
                  <a16:creationId xmlns:a16="http://schemas.microsoft.com/office/drawing/2014/main" id="{0B9F0690-9615-4BC1-BAC4-CBFDA428EE91}"/>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69E14F2A-A4A3-412E-932A-C2BEC87C2CE4}"/>
              </a:ext>
            </a:extLst>
          </p:cNvPr>
          <p:cNvPicPr>
            <a:picLocks noChangeAspect="1"/>
          </p:cNvPicPr>
          <p:nvPr/>
        </p:nvPicPr>
        <p:blipFill>
          <a:blip r:embed="rId8"/>
          <a:stretch>
            <a:fillRect/>
          </a:stretch>
        </p:blipFill>
        <p:spPr>
          <a:xfrm>
            <a:off x="303857" y="4711089"/>
            <a:ext cx="1188720" cy="388936"/>
          </a:xfrm>
          <a:prstGeom prst="rect">
            <a:avLst/>
          </a:prstGeom>
        </p:spPr>
      </p:pic>
      <p:pic>
        <p:nvPicPr>
          <p:cNvPr id="10" name="Picture 9">
            <a:extLst>
              <a:ext uri="{FF2B5EF4-FFF2-40B4-BE49-F238E27FC236}">
                <a16:creationId xmlns:a16="http://schemas.microsoft.com/office/drawing/2014/main" id="{772884F8-D79E-45B2-956C-3B67BD76130A}"/>
              </a:ext>
            </a:extLst>
          </p:cNvPr>
          <p:cNvPicPr>
            <a:picLocks noChangeAspect="1"/>
          </p:cNvPicPr>
          <p:nvPr/>
        </p:nvPicPr>
        <p:blipFill>
          <a:blip r:embed="rId9"/>
          <a:stretch>
            <a:fillRect/>
          </a:stretch>
        </p:blipFill>
        <p:spPr>
          <a:xfrm>
            <a:off x="1630278" y="4796382"/>
            <a:ext cx="1188720" cy="221706"/>
          </a:xfrm>
          <a:prstGeom prst="rect">
            <a:avLst/>
          </a:prstGeom>
        </p:spPr>
      </p:pic>
      <p:pic>
        <p:nvPicPr>
          <p:cNvPr id="15" name="Picture 14">
            <a:extLst>
              <a:ext uri="{FF2B5EF4-FFF2-40B4-BE49-F238E27FC236}">
                <a16:creationId xmlns:a16="http://schemas.microsoft.com/office/drawing/2014/main" id="{1FA3F993-F2DE-4B70-9459-F820EDAB91E3}"/>
              </a:ext>
            </a:extLst>
          </p:cNvPr>
          <p:cNvPicPr>
            <a:picLocks noChangeAspect="1"/>
          </p:cNvPicPr>
          <p:nvPr/>
        </p:nvPicPr>
        <p:blipFill>
          <a:blip r:embed="rId10"/>
          <a:stretch>
            <a:fillRect/>
          </a:stretch>
        </p:blipFill>
        <p:spPr>
          <a:xfrm>
            <a:off x="8190484" y="4734875"/>
            <a:ext cx="1188720" cy="377594"/>
          </a:xfrm>
          <a:prstGeom prst="rect">
            <a:avLst/>
          </a:prstGeom>
        </p:spPr>
      </p:pic>
      <p:pic>
        <p:nvPicPr>
          <p:cNvPr id="17" name="Picture 16">
            <a:extLst>
              <a:ext uri="{FF2B5EF4-FFF2-40B4-BE49-F238E27FC236}">
                <a16:creationId xmlns:a16="http://schemas.microsoft.com/office/drawing/2014/main" id="{194B3E47-9F55-4595-87EA-C4DB323EA73D}"/>
              </a:ext>
            </a:extLst>
          </p:cNvPr>
          <p:cNvPicPr>
            <a:picLocks noChangeAspect="1"/>
          </p:cNvPicPr>
          <p:nvPr/>
        </p:nvPicPr>
        <p:blipFill>
          <a:blip r:embed="rId11"/>
          <a:stretch>
            <a:fillRect/>
          </a:stretch>
        </p:blipFill>
        <p:spPr>
          <a:xfrm>
            <a:off x="6921070" y="4586717"/>
            <a:ext cx="1188720" cy="637849"/>
          </a:xfrm>
          <a:prstGeom prst="rect">
            <a:avLst/>
          </a:prstGeom>
        </p:spPr>
      </p:pic>
      <p:pic>
        <p:nvPicPr>
          <p:cNvPr id="20" name="Picture 19">
            <a:extLst>
              <a:ext uri="{FF2B5EF4-FFF2-40B4-BE49-F238E27FC236}">
                <a16:creationId xmlns:a16="http://schemas.microsoft.com/office/drawing/2014/main" id="{180F775E-1832-4AB6-B376-5A905573D64F}"/>
              </a:ext>
            </a:extLst>
          </p:cNvPr>
          <p:cNvPicPr>
            <a:picLocks noChangeAspect="1"/>
          </p:cNvPicPr>
          <p:nvPr/>
        </p:nvPicPr>
        <p:blipFill>
          <a:blip r:embed="rId12"/>
          <a:stretch>
            <a:fillRect/>
          </a:stretch>
        </p:blipFill>
        <p:spPr>
          <a:xfrm>
            <a:off x="4306273" y="4703749"/>
            <a:ext cx="1188720" cy="468671"/>
          </a:xfrm>
          <a:prstGeom prst="rect">
            <a:avLst/>
          </a:prstGeom>
        </p:spPr>
      </p:pic>
      <p:pic>
        <p:nvPicPr>
          <p:cNvPr id="22" name="Picture 21">
            <a:extLst>
              <a:ext uri="{FF2B5EF4-FFF2-40B4-BE49-F238E27FC236}">
                <a16:creationId xmlns:a16="http://schemas.microsoft.com/office/drawing/2014/main" id="{6EFA50B0-8DF5-437D-8993-C0457F30E386}"/>
              </a:ext>
            </a:extLst>
          </p:cNvPr>
          <p:cNvPicPr>
            <a:picLocks noChangeAspect="1"/>
          </p:cNvPicPr>
          <p:nvPr/>
        </p:nvPicPr>
        <p:blipFill>
          <a:blip r:embed="rId13"/>
          <a:stretch>
            <a:fillRect/>
          </a:stretch>
        </p:blipFill>
        <p:spPr>
          <a:xfrm>
            <a:off x="5628203" y="4717816"/>
            <a:ext cx="1188720" cy="431619"/>
          </a:xfrm>
          <a:prstGeom prst="rect">
            <a:avLst/>
          </a:prstGeom>
        </p:spPr>
      </p:pic>
      <p:pic>
        <p:nvPicPr>
          <p:cNvPr id="24" name="Picture 23">
            <a:extLst>
              <a:ext uri="{FF2B5EF4-FFF2-40B4-BE49-F238E27FC236}">
                <a16:creationId xmlns:a16="http://schemas.microsoft.com/office/drawing/2014/main" id="{3F5E605F-77BF-443A-9F42-506D3C1E0836}"/>
              </a:ext>
            </a:extLst>
          </p:cNvPr>
          <p:cNvPicPr>
            <a:picLocks noChangeAspect="1"/>
          </p:cNvPicPr>
          <p:nvPr/>
        </p:nvPicPr>
        <p:blipFill>
          <a:blip r:embed="rId14"/>
          <a:stretch>
            <a:fillRect/>
          </a:stretch>
        </p:blipFill>
        <p:spPr>
          <a:xfrm>
            <a:off x="9540407" y="4659851"/>
            <a:ext cx="1188720" cy="499262"/>
          </a:xfrm>
          <a:prstGeom prst="rect">
            <a:avLst/>
          </a:prstGeom>
        </p:spPr>
      </p:pic>
      <p:pic>
        <p:nvPicPr>
          <p:cNvPr id="26" name="Picture 25">
            <a:extLst>
              <a:ext uri="{FF2B5EF4-FFF2-40B4-BE49-F238E27FC236}">
                <a16:creationId xmlns:a16="http://schemas.microsoft.com/office/drawing/2014/main" id="{D7AA3E06-60CD-4AAD-B5A5-1959E9E41269}"/>
              </a:ext>
            </a:extLst>
          </p:cNvPr>
          <p:cNvPicPr>
            <a:picLocks noChangeAspect="1"/>
          </p:cNvPicPr>
          <p:nvPr/>
        </p:nvPicPr>
        <p:blipFill>
          <a:blip r:embed="rId15"/>
          <a:stretch>
            <a:fillRect/>
          </a:stretch>
        </p:blipFill>
        <p:spPr>
          <a:xfrm>
            <a:off x="10805160" y="4568055"/>
            <a:ext cx="1188720" cy="580003"/>
          </a:xfrm>
          <a:prstGeom prst="rect">
            <a:avLst/>
          </a:prstGeom>
        </p:spPr>
      </p:pic>
      <p:pic>
        <p:nvPicPr>
          <p:cNvPr id="33" name="Picture 32">
            <a:extLst>
              <a:ext uri="{FF2B5EF4-FFF2-40B4-BE49-F238E27FC236}">
                <a16:creationId xmlns:a16="http://schemas.microsoft.com/office/drawing/2014/main" id="{64029A71-635C-495A-85DD-5494F75B4212}"/>
              </a:ext>
            </a:extLst>
          </p:cNvPr>
          <p:cNvPicPr>
            <a:picLocks noChangeAspect="1"/>
          </p:cNvPicPr>
          <p:nvPr/>
        </p:nvPicPr>
        <p:blipFill>
          <a:blip r:embed="rId16"/>
          <a:stretch>
            <a:fillRect/>
          </a:stretch>
        </p:blipFill>
        <p:spPr>
          <a:xfrm>
            <a:off x="3560390" y="5570802"/>
            <a:ext cx="1188720" cy="264498"/>
          </a:xfrm>
          <a:prstGeom prst="rect">
            <a:avLst/>
          </a:prstGeom>
        </p:spPr>
      </p:pic>
      <p:pic>
        <p:nvPicPr>
          <p:cNvPr id="35" name="Picture 34">
            <a:extLst>
              <a:ext uri="{FF2B5EF4-FFF2-40B4-BE49-F238E27FC236}">
                <a16:creationId xmlns:a16="http://schemas.microsoft.com/office/drawing/2014/main" id="{37EA461A-696A-4FA5-A99F-DAF348C7FF7B}"/>
              </a:ext>
            </a:extLst>
          </p:cNvPr>
          <p:cNvPicPr>
            <a:picLocks noChangeAspect="1"/>
          </p:cNvPicPr>
          <p:nvPr/>
        </p:nvPicPr>
        <p:blipFill>
          <a:blip r:embed="rId17"/>
          <a:stretch>
            <a:fillRect/>
          </a:stretch>
        </p:blipFill>
        <p:spPr>
          <a:xfrm>
            <a:off x="4935051" y="5609646"/>
            <a:ext cx="1188720" cy="291197"/>
          </a:xfrm>
          <a:prstGeom prst="rect">
            <a:avLst/>
          </a:prstGeom>
        </p:spPr>
      </p:pic>
      <p:pic>
        <p:nvPicPr>
          <p:cNvPr id="37" name="Picture 36">
            <a:extLst>
              <a:ext uri="{FF2B5EF4-FFF2-40B4-BE49-F238E27FC236}">
                <a16:creationId xmlns:a16="http://schemas.microsoft.com/office/drawing/2014/main" id="{6537791A-B40B-423A-8EA1-3E4723B25FF2}"/>
              </a:ext>
            </a:extLst>
          </p:cNvPr>
          <p:cNvPicPr>
            <a:picLocks noChangeAspect="1"/>
          </p:cNvPicPr>
          <p:nvPr/>
        </p:nvPicPr>
        <p:blipFill>
          <a:blip r:embed="rId18"/>
          <a:stretch>
            <a:fillRect/>
          </a:stretch>
        </p:blipFill>
        <p:spPr>
          <a:xfrm>
            <a:off x="6294137" y="5213282"/>
            <a:ext cx="1188720" cy="810491"/>
          </a:xfrm>
          <a:prstGeom prst="rect">
            <a:avLst/>
          </a:prstGeom>
        </p:spPr>
      </p:pic>
      <p:pic>
        <p:nvPicPr>
          <p:cNvPr id="39" name="Picture 38">
            <a:extLst>
              <a:ext uri="{FF2B5EF4-FFF2-40B4-BE49-F238E27FC236}">
                <a16:creationId xmlns:a16="http://schemas.microsoft.com/office/drawing/2014/main" id="{9BCE56C4-DEB5-4E84-98B0-92300945BC8E}"/>
              </a:ext>
            </a:extLst>
          </p:cNvPr>
          <p:cNvPicPr>
            <a:picLocks noChangeAspect="1"/>
          </p:cNvPicPr>
          <p:nvPr/>
        </p:nvPicPr>
        <p:blipFill>
          <a:blip r:embed="rId19"/>
          <a:stretch>
            <a:fillRect/>
          </a:stretch>
        </p:blipFill>
        <p:spPr>
          <a:xfrm>
            <a:off x="7597020" y="5388753"/>
            <a:ext cx="1188720" cy="568076"/>
          </a:xfrm>
          <a:prstGeom prst="rect">
            <a:avLst/>
          </a:prstGeom>
        </p:spPr>
      </p:pic>
      <p:pic>
        <p:nvPicPr>
          <p:cNvPr id="42" name="Picture 41">
            <a:extLst>
              <a:ext uri="{FF2B5EF4-FFF2-40B4-BE49-F238E27FC236}">
                <a16:creationId xmlns:a16="http://schemas.microsoft.com/office/drawing/2014/main" id="{2C2841C8-3808-4363-BFF0-CE85A81F4B53}"/>
              </a:ext>
            </a:extLst>
          </p:cNvPr>
          <p:cNvPicPr>
            <a:picLocks noChangeAspect="1"/>
          </p:cNvPicPr>
          <p:nvPr/>
        </p:nvPicPr>
        <p:blipFill>
          <a:blip r:embed="rId20"/>
          <a:stretch>
            <a:fillRect/>
          </a:stretch>
        </p:blipFill>
        <p:spPr>
          <a:xfrm>
            <a:off x="8955781" y="5343474"/>
            <a:ext cx="1188720" cy="814605"/>
          </a:xfrm>
          <a:prstGeom prst="rect">
            <a:avLst/>
          </a:prstGeom>
        </p:spPr>
      </p:pic>
      <p:pic>
        <p:nvPicPr>
          <p:cNvPr id="45" name="Picture 44">
            <a:extLst>
              <a:ext uri="{FF2B5EF4-FFF2-40B4-BE49-F238E27FC236}">
                <a16:creationId xmlns:a16="http://schemas.microsoft.com/office/drawing/2014/main" id="{D5C2940A-3264-4477-AC52-3A59550BF7D3}"/>
              </a:ext>
            </a:extLst>
          </p:cNvPr>
          <p:cNvPicPr>
            <a:picLocks noChangeAspect="1"/>
          </p:cNvPicPr>
          <p:nvPr/>
        </p:nvPicPr>
        <p:blipFill>
          <a:blip r:embed="rId21"/>
          <a:stretch>
            <a:fillRect/>
          </a:stretch>
        </p:blipFill>
        <p:spPr>
          <a:xfrm>
            <a:off x="10249333" y="5441633"/>
            <a:ext cx="1188720" cy="393667"/>
          </a:xfrm>
          <a:prstGeom prst="rect">
            <a:avLst/>
          </a:prstGeom>
        </p:spPr>
      </p:pic>
      <p:pic>
        <p:nvPicPr>
          <p:cNvPr id="47" name="Picture 46">
            <a:extLst>
              <a:ext uri="{FF2B5EF4-FFF2-40B4-BE49-F238E27FC236}">
                <a16:creationId xmlns:a16="http://schemas.microsoft.com/office/drawing/2014/main" id="{CB3C4B68-1BDA-413E-8898-5DB89FDF5C8A}"/>
              </a:ext>
            </a:extLst>
          </p:cNvPr>
          <p:cNvPicPr>
            <a:picLocks noChangeAspect="1"/>
          </p:cNvPicPr>
          <p:nvPr/>
        </p:nvPicPr>
        <p:blipFill>
          <a:blip r:embed="rId22"/>
          <a:stretch>
            <a:fillRect/>
          </a:stretch>
        </p:blipFill>
        <p:spPr>
          <a:xfrm>
            <a:off x="2975361" y="4667577"/>
            <a:ext cx="1188720" cy="453100"/>
          </a:xfrm>
          <a:prstGeom prst="rect">
            <a:avLst/>
          </a:prstGeom>
        </p:spPr>
      </p:pic>
      <p:pic>
        <p:nvPicPr>
          <p:cNvPr id="50" name="Picture 49">
            <a:extLst>
              <a:ext uri="{FF2B5EF4-FFF2-40B4-BE49-F238E27FC236}">
                <a16:creationId xmlns:a16="http://schemas.microsoft.com/office/drawing/2014/main" id="{AF6FF927-5129-4123-B1C4-E8C4289C606B}"/>
              </a:ext>
            </a:extLst>
          </p:cNvPr>
          <p:cNvPicPr>
            <a:picLocks noChangeAspect="1"/>
          </p:cNvPicPr>
          <p:nvPr/>
        </p:nvPicPr>
        <p:blipFill>
          <a:blip r:embed="rId23"/>
          <a:stretch>
            <a:fillRect/>
          </a:stretch>
        </p:blipFill>
        <p:spPr>
          <a:xfrm>
            <a:off x="2173419" y="5441633"/>
            <a:ext cx="1188720" cy="476695"/>
          </a:xfrm>
          <a:prstGeom prst="rect">
            <a:avLst/>
          </a:prstGeom>
        </p:spPr>
      </p:pic>
      <p:pic>
        <p:nvPicPr>
          <p:cNvPr id="52" name="Picture 51">
            <a:extLst>
              <a:ext uri="{FF2B5EF4-FFF2-40B4-BE49-F238E27FC236}">
                <a16:creationId xmlns:a16="http://schemas.microsoft.com/office/drawing/2014/main" id="{3A634CFB-BFC4-4116-A29B-5F596C04DFBC}"/>
              </a:ext>
            </a:extLst>
          </p:cNvPr>
          <p:cNvPicPr>
            <a:picLocks noChangeAspect="1"/>
          </p:cNvPicPr>
          <p:nvPr/>
        </p:nvPicPr>
        <p:blipFill>
          <a:blip r:embed="rId24"/>
          <a:stretch>
            <a:fillRect/>
          </a:stretch>
        </p:blipFill>
        <p:spPr>
          <a:xfrm>
            <a:off x="778456" y="5553946"/>
            <a:ext cx="1188720" cy="273084"/>
          </a:xfrm>
          <a:prstGeom prst="rect">
            <a:avLst/>
          </a:prstGeom>
        </p:spPr>
      </p:pic>
      <p:sp>
        <p:nvSpPr>
          <p:cNvPr id="54" name="AutoShape 2" descr="Image result for csv logo">
            <a:hlinkClick r:id="rId25"/>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26"/>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26"/>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26"/>
          <a:srcRect l="71442" t="50000" r="16627" b="30054"/>
          <a:stretch/>
        </p:blipFill>
        <p:spPr>
          <a:xfrm>
            <a:off x="884201" y="5980314"/>
            <a:ext cx="594360" cy="745224"/>
          </a:xfrm>
          <a:prstGeom prst="rect">
            <a:avLst/>
          </a:prstGeom>
        </p:spPr>
      </p:pic>
      <p:sp>
        <p:nvSpPr>
          <p:cNvPr id="34" name="Rectangle 33">
            <a:extLst>
              <a:ext uri="{FF2B5EF4-FFF2-40B4-BE49-F238E27FC236}">
                <a16:creationId xmlns:a16="http://schemas.microsoft.com/office/drawing/2014/main" id="{C136E7CB-9415-4585-8B60-AFF8A2F36CC3}"/>
              </a:ext>
            </a:extLst>
          </p:cNvPr>
          <p:cNvSpPr/>
          <p:nvPr/>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
        <p:nvSpPr>
          <p:cNvPr id="36" name="Title 2">
            <a:extLst>
              <a:ext uri="{FF2B5EF4-FFF2-40B4-BE49-F238E27FC236}">
                <a16:creationId xmlns:a16="http://schemas.microsoft.com/office/drawing/2014/main" id="{87FECB36-0CA5-4BFB-980D-AA80D77EE9F0}"/>
              </a:ext>
            </a:extLst>
          </p:cNvPr>
          <p:cNvSpPr txBox="1">
            <a:spLocks/>
          </p:cNvSpPr>
          <p:nvPr/>
        </p:nvSpPr>
        <p:spPr>
          <a:xfrm>
            <a:off x="0" y="1259517"/>
            <a:ext cx="121920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21103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animEffect transition="in" filter="wipe(left)">
                                      <p:cBhvr>
                                        <p:cTn id="13" dur="1000"/>
                                        <p:tgtEl>
                                          <p:spTgt spid="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Starting the Reconciliation Process</a:t>
            </a:r>
          </a:p>
        </p:txBody>
      </p:sp>
    </p:spTree>
    <p:extLst>
      <p:ext uri="{BB962C8B-B14F-4D97-AF65-F5344CB8AC3E}">
        <p14:creationId xmlns:p14="http://schemas.microsoft.com/office/powerpoint/2010/main" val="2618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7DD6C3B5-FA7C-4993-838D-9C9C82DDA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cxnSp>
        <p:nvCxnSpPr>
          <p:cNvPr id="11" name="Straight Connector 10">
            <a:extLst>
              <a:ext uri="{FF2B5EF4-FFF2-40B4-BE49-F238E27FC236}">
                <a16:creationId xmlns:a16="http://schemas.microsoft.com/office/drawing/2014/main" id="{09C285F8-C6A5-4AEA-BF23-312657D97B0A}"/>
              </a:ext>
            </a:extLst>
          </p:cNvPr>
          <p:cNvCxnSpPr>
            <a:cxnSpLocks/>
            <a:stCxn id="15" idx="2"/>
            <a:endCxn id="23" idx="0"/>
          </p:cNvCxnSpPr>
          <p:nvPr/>
        </p:nvCxnSpPr>
        <p:spPr>
          <a:xfrm flipH="1">
            <a:off x="4128216" y="5093808"/>
            <a:ext cx="2171700" cy="1041816"/>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3">
            <a:extLst>
              <a:ext uri="{FF2B5EF4-FFF2-40B4-BE49-F238E27FC236}">
                <a16:creationId xmlns:a16="http://schemas.microsoft.com/office/drawing/2014/main" id="{0BB93EF8-3C4B-48B2-9750-490B3C0AB71F}"/>
              </a:ext>
            </a:extLst>
          </p:cNvPr>
          <p:cNvSpPr/>
          <p:nvPr/>
        </p:nvSpPr>
        <p:spPr>
          <a:xfrm>
            <a:off x="9496425" y="5267244"/>
            <a:ext cx="2171700" cy="1041815"/>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OPT </a:t>
            </a:r>
          </a:p>
          <a:p>
            <a:pPr algn="ctr"/>
            <a:r>
              <a:rPr lang="en-US" sz="2000" dirty="0">
                <a:solidFill>
                  <a:schemeClr val="tx1"/>
                </a:solidFill>
              </a:rPr>
              <a:t>Essentials</a:t>
            </a:r>
          </a:p>
        </p:txBody>
      </p:sp>
      <p:sp>
        <p:nvSpPr>
          <p:cNvPr id="13" name="Rounded Rectangle 4">
            <a:extLst>
              <a:ext uri="{FF2B5EF4-FFF2-40B4-BE49-F238E27FC236}">
                <a16:creationId xmlns:a16="http://schemas.microsoft.com/office/drawing/2014/main" id="{E3547FBE-872A-4533-B72B-D74061DD3666}"/>
              </a:ext>
            </a:extLst>
          </p:cNvPr>
          <p:cNvSpPr/>
          <p:nvPr/>
        </p:nvSpPr>
        <p:spPr>
          <a:xfrm>
            <a:off x="9223248" y="2386584"/>
            <a:ext cx="1371600" cy="54864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SedonaSync</a:t>
            </a:r>
          </a:p>
          <a:p>
            <a:pPr algn="ctr"/>
            <a:r>
              <a:rPr lang="en-US" sz="1400" dirty="0">
                <a:solidFill>
                  <a:schemeClr val="tx1"/>
                </a:solidFill>
              </a:rPr>
              <a:t>Database ODBC</a:t>
            </a:r>
          </a:p>
        </p:txBody>
      </p:sp>
      <p:sp>
        <p:nvSpPr>
          <p:cNvPr id="14" name="Rounded Rectangle 5">
            <a:extLst>
              <a:ext uri="{FF2B5EF4-FFF2-40B4-BE49-F238E27FC236}">
                <a16:creationId xmlns:a16="http://schemas.microsoft.com/office/drawing/2014/main" id="{B34D011D-4543-42B4-86F4-93DB65FDEF7E}"/>
              </a:ext>
            </a:extLst>
          </p:cNvPr>
          <p:cNvSpPr/>
          <p:nvPr/>
        </p:nvSpPr>
        <p:spPr>
          <a:xfrm>
            <a:off x="9223248" y="3017520"/>
            <a:ext cx="1371600" cy="54864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Manitou</a:t>
            </a:r>
          </a:p>
          <a:p>
            <a:pPr algn="ctr"/>
            <a:r>
              <a:rPr lang="en-US" sz="1400" dirty="0">
                <a:solidFill>
                  <a:schemeClr val="tx1"/>
                </a:solidFill>
              </a:rPr>
              <a:t>Database ODBC</a:t>
            </a:r>
          </a:p>
        </p:txBody>
      </p:sp>
      <p:sp>
        <p:nvSpPr>
          <p:cNvPr id="15" name="Rounded Rectangle 10">
            <a:extLst>
              <a:ext uri="{FF2B5EF4-FFF2-40B4-BE49-F238E27FC236}">
                <a16:creationId xmlns:a16="http://schemas.microsoft.com/office/drawing/2014/main" id="{384B81BE-D6D0-4ABB-87E3-B63DCC4A0A70}"/>
              </a:ext>
            </a:extLst>
          </p:cNvPr>
          <p:cNvSpPr/>
          <p:nvPr/>
        </p:nvSpPr>
        <p:spPr>
          <a:xfrm>
            <a:off x="4890216" y="4255608"/>
            <a:ext cx="28194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Extends SedonaSync Functionality and allows for OPT Web Services Notifications</a:t>
            </a:r>
          </a:p>
        </p:txBody>
      </p:sp>
      <p:sp>
        <p:nvSpPr>
          <p:cNvPr id="16" name="Rounded Rectangle 12">
            <a:extLst>
              <a:ext uri="{FF2B5EF4-FFF2-40B4-BE49-F238E27FC236}">
                <a16:creationId xmlns:a16="http://schemas.microsoft.com/office/drawing/2014/main" id="{2AC8C7EB-0373-4EE2-9390-3DF3E0D3E472}"/>
              </a:ext>
            </a:extLst>
          </p:cNvPr>
          <p:cNvSpPr/>
          <p:nvPr/>
        </p:nvSpPr>
        <p:spPr>
          <a:xfrm>
            <a:off x="7785816" y="6135624"/>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Email Tracking When Viewed</a:t>
            </a:r>
          </a:p>
        </p:txBody>
      </p:sp>
      <p:sp>
        <p:nvSpPr>
          <p:cNvPr id="17" name="Rounded Rectangle 13">
            <a:extLst>
              <a:ext uri="{FF2B5EF4-FFF2-40B4-BE49-F238E27FC236}">
                <a16:creationId xmlns:a16="http://schemas.microsoft.com/office/drawing/2014/main" id="{0A507197-BF42-459B-8318-DD6F7969FE04}"/>
              </a:ext>
            </a:extLst>
          </p:cNvPr>
          <p:cNvSpPr/>
          <p:nvPr/>
        </p:nvSpPr>
        <p:spPr>
          <a:xfrm>
            <a:off x="4890216" y="1092889"/>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Realtime Web Dashboards</a:t>
            </a:r>
          </a:p>
        </p:txBody>
      </p:sp>
      <p:sp>
        <p:nvSpPr>
          <p:cNvPr id="18" name="Rounded Rectangle 3">
            <a:extLst>
              <a:ext uri="{FF2B5EF4-FFF2-40B4-BE49-F238E27FC236}">
                <a16:creationId xmlns:a16="http://schemas.microsoft.com/office/drawing/2014/main" id="{A43A009D-1E8A-4332-BEBF-33F0B165F987}"/>
              </a:ext>
            </a:extLst>
          </p:cNvPr>
          <p:cNvSpPr/>
          <p:nvPr/>
        </p:nvSpPr>
        <p:spPr>
          <a:xfrm>
            <a:off x="9223248" y="1764792"/>
            <a:ext cx="1371600" cy="54864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SedonaOffice</a:t>
            </a:r>
          </a:p>
          <a:p>
            <a:pPr algn="ctr"/>
            <a:r>
              <a:rPr lang="en-US" sz="1400" dirty="0">
                <a:solidFill>
                  <a:schemeClr val="tx1"/>
                </a:solidFill>
              </a:rPr>
              <a:t>Database ODBC</a:t>
            </a:r>
          </a:p>
        </p:txBody>
      </p:sp>
      <p:cxnSp>
        <p:nvCxnSpPr>
          <p:cNvPr id="19" name="Straight Connector 18">
            <a:extLst>
              <a:ext uri="{FF2B5EF4-FFF2-40B4-BE49-F238E27FC236}">
                <a16:creationId xmlns:a16="http://schemas.microsoft.com/office/drawing/2014/main" id="{E3D8582D-2A73-40D7-B3AC-705EEFF5AFD5}"/>
              </a:ext>
            </a:extLst>
          </p:cNvPr>
          <p:cNvCxnSpPr>
            <a:stCxn id="72" idx="2"/>
            <a:endCxn id="15" idx="0"/>
          </p:cNvCxnSpPr>
          <p:nvPr/>
        </p:nvCxnSpPr>
        <p:spPr>
          <a:xfrm>
            <a:off x="6299916" y="3733800"/>
            <a:ext cx="0" cy="52180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ounded Rectangle 12">
            <a:extLst>
              <a:ext uri="{FF2B5EF4-FFF2-40B4-BE49-F238E27FC236}">
                <a16:creationId xmlns:a16="http://schemas.microsoft.com/office/drawing/2014/main" id="{CE316C6F-864F-4548-9766-83D099F5E31C}"/>
              </a:ext>
            </a:extLst>
          </p:cNvPr>
          <p:cNvSpPr/>
          <p:nvPr/>
        </p:nvSpPr>
        <p:spPr>
          <a:xfrm>
            <a:off x="6338016" y="6135624"/>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OPT Timeline Module</a:t>
            </a:r>
          </a:p>
        </p:txBody>
      </p:sp>
      <p:sp>
        <p:nvSpPr>
          <p:cNvPr id="21" name="Rounded Rectangle 12">
            <a:extLst>
              <a:ext uri="{FF2B5EF4-FFF2-40B4-BE49-F238E27FC236}">
                <a16:creationId xmlns:a16="http://schemas.microsoft.com/office/drawing/2014/main" id="{AD9B8E04-AAC9-4556-BA99-45AE2E393668}"/>
              </a:ext>
            </a:extLst>
          </p:cNvPr>
          <p:cNvSpPr/>
          <p:nvPr/>
        </p:nvSpPr>
        <p:spPr>
          <a:xfrm>
            <a:off x="4890216" y="6135624"/>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Email Report Drilldown</a:t>
            </a:r>
          </a:p>
        </p:txBody>
      </p:sp>
      <p:sp>
        <p:nvSpPr>
          <p:cNvPr id="22" name="Rounded Rectangle 3">
            <a:extLst>
              <a:ext uri="{FF2B5EF4-FFF2-40B4-BE49-F238E27FC236}">
                <a16:creationId xmlns:a16="http://schemas.microsoft.com/office/drawing/2014/main" id="{F274DBE8-EC5C-4148-9F43-45C374284F70}"/>
              </a:ext>
            </a:extLst>
          </p:cNvPr>
          <p:cNvSpPr/>
          <p:nvPr/>
        </p:nvSpPr>
        <p:spPr>
          <a:xfrm>
            <a:off x="2072640" y="1764792"/>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Customer Profit &amp; Loss Module</a:t>
            </a:r>
          </a:p>
        </p:txBody>
      </p:sp>
      <p:sp>
        <p:nvSpPr>
          <p:cNvPr id="23" name="Rounded Rectangle 12">
            <a:extLst>
              <a:ext uri="{FF2B5EF4-FFF2-40B4-BE49-F238E27FC236}">
                <a16:creationId xmlns:a16="http://schemas.microsoft.com/office/drawing/2014/main" id="{B40B1B2F-7252-4EF7-B13E-EE89E035D664}"/>
              </a:ext>
            </a:extLst>
          </p:cNvPr>
          <p:cNvSpPr/>
          <p:nvPr/>
        </p:nvSpPr>
        <p:spPr>
          <a:xfrm>
            <a:off x="3442416" y="6135624"/>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OPTWS Notifications</a:t>
            </a:r>
          </a:p>
        </p:txBody>
      </p:sp>
      <p:cxnSp>
        <p:nvCxnSpPr>
          <p:cNvPr id="24" name="Straight Connector 23">
            <a:extLst>
              <a:ext uri="{FF2B5EF4-FFF2-40B4-BE49-F238E27FC236}">
                <a16:creationId xmlns:a16="http://schemas.microsoft.com/office/drawing/2014/main" id="{7787EBCB-71B7-4325-AC2E-1E45E18150D0}"/>
              </a:ext>
            </a:extLst>
          </p:cNvPr>
          <p:cNvCxnSpPr>
            <a:stCxn id="32" idx="0"/>
            <a:endCxn id="15" idx="2"/>
          </p:cNvCxnSpPr>
          <p:nvPr/>
        </p:nvCxnSpPr>
        <p:spPr>
          <a:xfrm flipV="1">
            <a:off x="4880886" y="5093808"/>
            <a:ext cx="1419031" cy="420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3CFA420-EE4B-4822-9B8B-FF8A376CF650}"/>
              </a:ext>
            </a:extLst>
          </p:cNvPr>
          <p:cNvCxnSpPr>
            <a:stCxn id="31" idx="0"/>
            <a:endCxn id="15" idx="2"/>
          </p:cNvCxnSpPr>
          <p:nvPr/>
        </p:nvCxnSpPr>
        <p:spPr>
          <a:xfrm flipV="1">
            <a:off x="6299916" y="5093808"/>
            <a:ext cx="0" cy="420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946AF0-4DBB-453D-8E66-75E2432DC7C5}"/>
              </a:ext>
            </a:extLst>
          </p:cNvPr>
          <p:cNvCxnSpPr>
            <a:stCxn id="30" idx="0"/>
            <a:endCxn id="15" idx="2"/>
          </p:cNvCxnSpPr>
          <p:nvPr/>
        </p:nvCxnSpPr>
        <p:spPr>
          <a:xfrm flipH="1" flipV="1">
            <a:off x="6299917" y="5093808"/>
            <a:ext cx="1419031" cy="420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31EF43-B071-485F-A158-4790C474A5BE}"/>
              </a:ext>
            </a:extLst>
          </p:cNvPr>
          <p:cNvCxnSpPr>
            <a:stCxn id="21" idx="0"/>
            <a:endCxn id="15" idx="2"/>
          </p:cNvCxnSpPr>
          <p:nvPr/>
        </p:nvCxnSpPr>
        <p:spPr>
          <a:xfrm flipV="1">
            <a:off x="5576016" y="5093808"/>
            <a:ext cx="723900" cy="1041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8D2B8F1-3F8D-433A-966F-E27D7AC5E754}"/>
              </a:ext>
            </a:extLst>
          </p:cNvPr>
          <p:cNvCxnSpPr>
            <a:stCxn id="20" idx="0"/>
            <a:endCxn id="15" idx="2"/>
          </p:cNvCxnSpPr>
          <p:nvPr/>
        </p:nvCxnSpPr>
        <p:spPr>
          <a:xfrm flipH="1" flipV="1">
            <a:off x="6299916" y="5093808"/>
            <a:ext cx="723900" cy="1041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EBB77E3-1F70-4BE3-BD5B-6A136BF9844D}"/>
              </a:ext>
            </a:extLst>
          </p:cNvPr>
          <p:cNvCxnSpPr>
            <a:stCxn id="16" idx="0"/>
            <a:endCxn id="15" idx="2"/>
          </p:cNvCxnSpPr>
          <p:nvPr/>
        </p:nvCxnSpPr>
        <p:spPr>
          <a:xfrm flipH="1" flipV="1">
            <a:off x="6299916" y="5093808"/>
            <a:ext cx="2171700" cy="1041816"/>
          </a:xfrm>
          <a:prstGeom prst="line">
            <a:avLst/>
          </a:prstGeom>
        </p:spPr>
        <p:style>
          <a:lnRef idx="2">
            <a:schemeClr val="accent1"/>
          </a:lnRef>
          <a:fillRef idx="0">
            <a:schemeClr val="accent1"/>
          </a:fillRef>
          <a:effectRef idx="1">
            <a:schemeClr val="accent1"/>
          </a:effectRef>
          <a:fontRef idx="minor">
            <a:schemeClr val="tx1"/>
          </a:fontRef>
        </p:style>
      </p:cxnSp>
      <p:sp>
        <p:nvSpPr>
          <p:cNvPr id="30" name="Rounded Rectangle 12">
            <a:extLst>
              <a:ext uri="{FF2B5EF4-FFF2-40B4-BE49-F238E27FC236}">
                <a16:creationId xmlns:a16="http://schemas.microsoft.com/office/drawing/2014/main" id="{706CD4C8-EA5E-4217-9666-84373EBCBC66}"/>
              </a:ext>
            </a:extLst>
          </p:cNvPr>
          <p:cNvSpPr/>
          <p:nvPr/>
        </p:nvSpPr>
        <p:spPr>
          <a:xfrm>
            <a:off x="7033147" y="5513832"/>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Live Invoice Download</a:t>
            </a:r>
          </a:p>
        </p:txBody>
      </p:sp>
      <p:sp>
        <p:nvSpPr>
          <p:cNvPr id="31" name="Rounded Rectangle 12">
            <a:extLst>
              <a:ext uri="{FF2B5EF4-FFF2-40B4-BE49-F238E27FC236}">
                <a16:creationId xmlns:a16="http://schemas.microsoft.com/office/drawing/2014/main" id="{78F61216-94AC-414C-823A-5871FCFF48FC}"/>
              </a:ext>
            </a:extLst>
          </p:cNvPr>
          <p:cNvSpPr/>
          <p:nvPr/>
        </p:nvSpPr>
        <p:spPr>
          <a:xfrm>
            <a:off x="5614116" y="5513832"/>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NPS Survey Module</a:t>
            </a:r>
          </a:p>
        </p:txBody>
      </p:sp>
      <p:sp>
        <p:nvSpPr>
          <p:cNvPr id="32" name="Rounded Rectangle 12">
            <a:extLst>
              <a:ext uri="{FF2B5EF4-FFF2-40B4-BE49-F238E27FC236}">
                <a16:creationId xmlns:a16="http://schemas.microsoft.com/office/drawing/2014/main" id="{04B1987F-94C5-47A5-8DA9-E4B4DCF9F207}"/>
              </a:ext>
            </a:extLst>
          </p:cNvPr>
          <p:cNvSpPr/>
          <p:nvPr/>
        </p:nvSpPr>
        <p:spPr>
          <a:xfrm>
            <a:off x="4195085" y="5513832"/>
            <a:ext cx="1371600" cy="5486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Image &amp; File Hosted Storage</a:t>
            </a:r>
          </a:p>
        </p:txBody>
      </p:sp>
      <p:sp>
        <p:nvSpPr>
          <p:cNvPr id="33" name="Rounded Rectangle 3">
            <a:extLst>
              <a:ext uri="{FF2B5EF4-FFF2-40B4-BE49-F238E27FC236}">
                <a16:creationId xmlns:a16="http://schemas.microsoft.com/office/drawing/2014/main" id="{36DFCBEE-2573-4434-AF88-0A36F46BD74A}"/>
              </a:ext>
            </a:extLst>
          </p:cNvPr>
          <p:cNvSpPr/>
          <p:nvPr/>
        </p:nvSpPr>
        <p:spPr>
          <a:xfrm>
            <a:off x="2072640" y="4265849"/>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Customers At Risk Module</a:t>
            </a:r>
          </a:p>
        </p:txBody>
      </p:sp>
      <p:sp>
        <p:nvSpPr>
          <p:cNvPr id="34" name="Rounded Rectangle 3">
            <a:extLst>
              <a:ext uri="{FF2B5EF4-FFF2-40B4-BE49-F238E27FC236}">
                <a16:creationId xmlns:a16="http://schemas.microsoft.com/office/drawing/2014/main" id="{5D69E72C-BA69-4E9F-8A02-0FC841989F30}"/>
              </a:ext>
            </a:extLst>
          </p:cNvPr>
          <p:cNvSpPr/>
          <p:nvPr/>
        </p:nvSpPr>
        <p:spPr>
          <a:xfrm>
            <a:off x="2072640" y="5513832"/>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Key Account Package</a:t>
            </a:r>
          </a:p>
        </p:txBody>
      </p:sp>
      <p:sp>
        <p:nvSpPr>
          <p:cNvPr id="35" name="Rounded Rectangle 3">
            <a:extLst>
              <a:ext uri="{FF2B5EF4-FFF2-40B4-BE49-F238E27FC236}">
                <a16:creationId xmlns:a16="http://schemas.microsoft.com/office/drawing/2014/main" id="{6357BABA-780C-49FC-A046-B48EBA3B0F19}"/>
              </a:ext>
            </a:extLst>
          </p:cNvPr>
          <p:cNvSpPr/>
          <p:nvPr/>
        </p:nvSpPr>
        <p:spPr>
          <a:xfrm>
            <a:off x="2072640" y="3017520"/>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Services Reconciliation Module</a:t>
            </a:r>
          </a:p>
        </p:txBody>
      </p:sp>
      <p:sp>
        <p:nvSpPr>
          <p:cNvPr id="36" name="Rounded Rectangle 3">
            <a:extLst>
              <a:ext uri="{FF2B5EF4-FFF2-40B4-BE49-F238E27FC236}">
                <a16:creationId xmlns:a16="http://schemas.microsoft.com/office/drawing/2014/main" id="{F2FCC6A8-BCED-4152-9C91-844C63BE21D9}"/>
              </a:ext>
            </a:extLst>
          </p:cNvPr>
          <p:cNvSpPr/>
          <p:nvPr/>
        </p:nvSpPr>
        <p:spPr>
          <a:xfrm>
            <a:off x="2072640" y="4892040"/>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Customer Task Management</a:t>
            </a:r>
          </a:p>
        </p:txBody>
      </p:sp>
      <p:sp>
        <p:nvSpPr>
          <p:cNvPr id="37" name="Rounded Rectangle 3">
            <a:extLst>
              <a:ext uri="{FF2B5EF4-FFF2-40B4-BE49-F238E27FC236}">
                <a16:creationId xmlns:a16="http://schemas.microsoft.com/office/drawing/2014/main" id="{7FE671B6-49E4-4F31-BCAC-5AA5D23C37AB}"/>
              </a:ext>
            </a:extLst>
          </p:cNvPr>
          <p:cNvSpPr/>
          <p:nvPr/>
        </p:nvSpPr>
        <p:spPr>
          <a:xfrm>
            <a:off x="2072640" y="2386584"/>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Avalara Tax Integration</a:t>
            </a:r>
          </a:p>
        </p:txBody>
      </p:sp>
      <p:sp>
        <p:nvSpPr>
          <p:cNvPr id="38" name="Rounded Rectangle 3">
            <a:extLst>
              <a:ext uri="{FF2B5EF4-FFF2-40B4-BE49-F238E27FC236}">
                <a16:creationId xmlns:a16="http://schemas.microsoft.com/office/drawing/2014/main" id="{B0208D92-A524-4753-B0F5-3B77D2A5EFC6}"/>
              </a:ext>
            </a:extLst>
          </p:cNvPr>
          <p:cNvSpPr/>
          <p:nvPr/>
        </p:nvSpPr>
        <p:spPr>
          <a:xfrm>
            <a:off x="2072640" y="3639312"/>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Job Staging Module</a:t>
            </a:r>
          </a:p>
        </p:txBody>
      </p:sp>
      <p:sp>
        <p:nvSpPr>
          <p:cNvPr id="39" name="Rounded Rectangle 3">
            <a:extLst>
              <a:ext uri="{FF2B5EF4-FFF2-40B4-BE49-F238E27FC236}">
                <a16:creationId xmlns:a16="http://schemas.microsoft.com/office/drawing/2014/main" id="{ADB486B2-F581-4A58-AB57-5599EE520A6C}"/>
              </a:ext>
            </a:extLst>
          </p:cNvPr>
          <p:cNvSpPr/>
          <p:nvPr/>
        </p:nvSpPr>
        <p:spPr>
          <a:xfrm>
            <a:off x="9223248" y="3639312"/>
            <a:ext cx="1371600" cy="54864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Any Other ODBC Database</a:t>
            </a:r>
          </a:p>
        </p:txBody>
      </p:sp>
      <p:sp>
        <p:nvSpPr>
          <p:cNvPr id="40" name="Rounded Rectangle 3">
            <a:extLst>
              <a:ext uri="{FF2B5EF4-FFF2-40B4-BE49-F238E27FC236}">
                <a16:creationId xmlns:a16="http://schemas.microsoft.com/office/drawing/2014/main" id="{E508E689-6545-499A-B14C-AA76F3F21FAD}"/>
              </a:ext>
            </a:extLst>
          </p:cNvPr>
          <p:cNvSpPr/>
          <p:nvPr/>
        </p:nvSpPr>
        <p:spPr>
          <a:xfrm>
            <a:off x="3442416" y="1099743"/>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Custom User Workflows</a:t>
            </a:r>
          </a:p>
        </p:txBody>
      </p:sp>
      <p:sp>
        <p:nvSpPr>
          <p:cNvPr id="41" name="Rounded Rectangle 3">
            <a:extLst>
              <a:ext uri="{FF2B5EF4-FFF2-40B4-BE49-F238E27FC236}">
                <a16:creationId xmlns:a16="http://schemas.microsoft.com/office/drawing/2014/main" id="{2D17973A-96C3-4074-9215-D9056A2FB550}"/>
              </a:ext>
            </a:extLst>
          </p:cNvPr>
          <p:cNvSpPr/>
          <p:nvPr/>
        </p:nvSpPr>
        <p:spPr>
          <a:xfrm>
            <a:off x="9223248" y="4265676"/>
            <a:ext cx="1371600" cy="54864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Formstack API Integration</a:t>
            </a:r>
          </a:p>
        </p:txBody>
      </p:sp>
      <p:cxnSp>
        <p:nvCxnSpPr>
          <p:cNvPr id="42" name="Straight Connector 41">
            <a:extLst>
              <a:ext uri="{FF2B5EF4-FFF2-40B4-BE49-F238E27FC236}">
                <a16:creationId xmlns:a16="http://schemas.microsoft.com/office/drawing/2014/main" id="{C1AC331E-ACEF-404F-B449-A32D84C04248}"/>
              </a:ext>
            </a:extLst>
          </p:cNvPr>
          <p:cNvCxnSpPr>
            <a:stCxn id="34" idx="3"/>
            <a:endCxn id="72" idx="1"/>
          </p:cNvCxnSpPr>
          <p:nvPr/>
        </p:nvCxnSpPr>
        <p:spPr>
          <a:xfrm flipV="1">
            <a:off x="3444240" y="3314700"/>
            <a:ext cx="1445976" cy="2473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A975C94-D462-486D-AAD5-5526187CC96C}"/>
              </a:ext>
            </a:extLst>
          </p:cNvPr>
          <p:cNvCxnSpPr>
            <a:stCxn id="36" idx="3"/>
            <a:endCxn id="72" idx="1"/>
          </p:cNvCxnSpPr>
          <p:nvPr/>
        </p:nvCxnSpPr>
        <p:spPr>
          <a:xfrm flipV="1">
            <a:off x="3444240" y="3314700"/>
            <a:ext cx="1445976" cy="18516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0C8F523-9E06-4FFC-99FB-AC4F00C98C3E}"/>
              </a:ext>
            </a:extLst>
          </p:cNvPr>
          <p:cNvCxnSpPr>
            <a:stCxn id="33" idx="3"/>
            <a:endCxn id="72" idx="1"/>
          </p:cNvCxnSpPr>
          <p:nvPr/>
        </p:nvCxnSpPr>
        <p:spPr>
          <a:xfrm flipV="1">
            <a:off x="3444240" y="3314701"/>
            <a:ext cx="1445976" cy="12254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F65451C-FE94-494A-ACA5-0171EBC40003}"/>
              </a:ext>
            </a:extLst>
          </p:cNvPr>
          <p:cNvCxnSpPr>
            <a:stCxn id="38" idx="3"/>
            <a:endCxn id="72" idx="1"/>
          </p:cNvCxnSpPr>
          <p:nvPr/>
        </p:nvCxnSpPr>
        <p:spPr>
          <a:xfrm flipV="1">
            <a:off x="3444240" y="3314700"/>
            <a:ext cx="1445976" cy="598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5182761-6B52-4116-B4E7-A6BE38D93A3A}"/>
              </a:ext>
            </a:extLst>
          </p:cNvPr>
          <p:cNvCxnSpPr>
            <a:stCxn id="35" idx="3"/>
            <a:endCxn id="72" idx="1"/>
          </p:cNvCxnSpPr>
          <p:nvPr/>
        </p:nvCxnSpPr>
        <p:spPr>
          <a:xfrm>
            <a:off x="3444240" y="3291840"/>
            <a:ext cx="1445976" cy="22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35829FE-D0B1-4DCD-A797-B0FEE4A73230}"/>
              </a:ext>
            </a:extLst>
          </p:cNvPr>
          <p:cNvCxnSpPr>
            <a:stCxn id="37" idx="3"/>
            <a:endCxn id="72" idx="1"/>
          </p:cNvCxnSpPr>
          <p:nvPr/>
        </p:nvCxnSpPr>
        <p:spPr>
          <a:xfrm>
            <a:off x="3444240" y="2660904"/>
            <a:ext cx="1445976" cy="65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963DB05-F080-41FD-AD56-E69E871276BC}"/>
              </a:ext>
            </a:extLst>
          </p:cNvPr>
          <p:cNvCxnSpPr>
            <a:stCxn id="22" idx="3"/>
            <a:endCxn id="72" idx="1"/>
          </p:cNvCxnSpPr>
          <p:nvPr/>
        </p:nvCxnSpPr>
        <p:spPr>
          <a:xfrm>
            <a:off x="3444240" y="2039112"/>
            <a:ext cx="1445976" cy="12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8212515-E32C-4DB3-B0D0-5BB8A69DFF9B}"/>
              </a:ext>
            </a:extLst>
          </p:cNvPr>
          <p:cNvCxnSpPr>
            <a:cxnSpLocks/>
            <a:stCxn id="12" idx="1"/>
            <a:endCxn id="72" idx="3"/>
          </p:cNvCxnSpPr>
          <p:nvPr/>
        </p:nvCxnSpPr>
        <p:spPr>
          <a:xfrm flipH="1" flipV="1">
            <a:off x="7709616" y="3314700"/>
            <a:ext cx="1786809" cy="2473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521E3A7-EE55-4AA6-A272-6219DA3D9B4A}"/>
              </a:ext>
            </a:extLst>
          </p:cNvPr>
          <p:cNvCxnSpPr>
            <a:stCxn id="18" idx="1"/>
            <a:endCxn id="72" idx="3"/>
          </p:cNvCxnSpPr>
          <p:nvPr/>
        </p:nvCxnSpPr>
        <p:spPr>
          <a:xfrm flipH="1">
            <a:off x="7709616" y="2039112"/>
            <a:ext cx="1513632" cy="12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8860C67-F045-4948-BB0B-5AF7A65FD3B1}"/>
              </a:ext>
            </a:extLst>
          </p:cNvPr>
          <p:cNvCxnSpPr>
            <a:stCxn id="13" idx="1"/>
            <a:endCxn id="72" idx="3"/>
          </p:cNvCxnSpPr>
          <p:nvPr/>
        </p:nvCxnSpPr>
        <p:spPr>
          <a:xfrm flipH="1">
            <a:off x="7709616" y="2660904"/>
            <a:ext cx="1513632" cy="65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F340840-3DCA-47DE-9ABE-68D58C7CCAB5}"/>
              </a:ext>
            </a:extLst>
          </p:cNvPr>
          <p:cNvCxnSpPr>
            <a:stCxn id="14" idx="1"/>
            <a:endCxn id="72" idx="3"/>
          </p:cNvCxnSpPr>
          <p:nvPr/>
        </p:nvCxnSpPr>
        <p:spPr>
          <a:xfrm flipH="1">
            <a:off x="7709616" y="3291840"/>
            <a:ext cx="1513632" cy="22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1A6DACB-70B7-4D87-A0D6-1C74924393E2}"/>
              </a:ext>
            </a:extLst>
          </p:cNvPr>
          <p:cNvCxnSpPr>
            <a:stCxn id="39" idx="1"/>
            <a:endCxn id="72" idx="3"/>
          </p:cNvCxnSpPr>
          <p:nvPr/>
        </p:nvCxnSpPr>
        <p:spPr>
          <a:xfrm flipH="1" flipV="1">
            <a:off x="7709616" y="3314700"/>
            <a:ext cx="1513632" cy="598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48AEBF3-C093-4A8B-8515-3A641920BF80}"/>
              </a:ext>
            </a:extLst>
          </p:cNvPr>
          <p:cNvCxnSpPr>
            <a:stCxn id="41" idx="1"/>
            <a:endCxn id="72" idx="3"/>
          </p:cNvCxnSpPr>
          <p:nvPr/>
        </p:nvCxnSpPr>
        <p:spPr>
          <a:xfrm flipH="1" flipV="1">
            <a:off x="7709616" y="3314700"/>
            <a:ext cx="1513632" cy="1225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8D791A2-FA5A-4166-9668-24D343CC540C}"/>
              </a:ext>
            </a:extLst>
          </p:cNvPr>
          <p:cNvCxnSpPr>
            <a:stCxn id="69" idx="2"/>
            <a:endCxn id="72" idx="0"/>
          </p:cNvCxnSpPr>
          <p:nvPr/>
        </p:nvCxnSpPr>
        <p:spPr>
          <a:xfrm flipH="1">
            <a:off x="6299916" y="2312090"/>
            <a:ext cx="1510" cy="58351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E596145-C484-468A-B4BF-6C59D460890F}"/>
              </a:ext>
            </a:extLst>
          </p:cNvPr>
          <p:cNvCxnSpPr>
            <a:stCxn id="70" idx="2"/>
            <a:endCxn id="72" idx="0"/>
          </p:cNvCxnSpPr>
          <p:nvPr/>
        </p:nvCxnSpPr>
        <p:spPr>
          <a:xfrm>
            <a:off x="4879338" y="2316518"/>
            <a:ext cx="1420578" cy="579082"/>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FB51A32-B425-4CE0-BCFB-21BFEC38CE1A}"/>
              </a:ext>
            </a:extLst>
          </p:cNvPr>
          <p:cNvCxnSpPr>
            <a:stCxn id="71" idx="2"/>
            <a:endCxn id="72" idx="0"/>
          </p:cNvCxnSpPr>
          <p:nvPr/>
        </p:nvCxnSpPr>
        <p:spPr>
          <a:xfrm flipH="1">
            <a:off x="6299917" y="2316518"/>
            <a:ext cx="1419031" cy="579082"/>
          </a:xfrm>
          <a:prstGeom prst="line">
            <a:avLst/>
          </a:prstGeom>
        </p:spPr>
        <p:style>
          <a:lnRef idx="2">
            <a:schemeClr val="accent1"/>
          </a:lnRef>
          <a:fillRef idx="0">
            <a:schemeClr val="accent1"/>
          </a:fillRef>
          <a:effectRef idx="1">
            <a:schemeClr val="accent1"/>
          </a:effectRef>
          <a:fontRef idx="minor">
            <a:schemeClr val="tx1"/>
          </a:fontRef>
        </p:style>
      </p:cxnSp>
      <p:sp>
        <p:nvSpPr>
          <p:cNvPr id="58" name="Rounded Rectangle 13">
            <a:extLst>
              <a:ext uri="{FF2B5EF4-FFF2-40B4-BE49-F238E27FC236}">
                <a16:creationId xmlns:a16="http://schemas.microsoft.com/office/drawing/2014/main" id="{9F421F36-0EEB-47C6-AF3D-675C26676C84}"/>
              </a:ext>
            </a:extLst>
          </p:cNvPr>
          <p:cNvSpPr/>
          <p:nvPr/>
        </p:nvSpPr>
        <p:spPr>
          <a:xfrm>
            <a:off x="6335424" y="1099743"/>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rPr>
              <a:t>Link Company Resources Pages</a:t>
            </a:r>
          </a:p>
        </p:txBody>
      </p:sp>
      <p:sp>
        <p:nvSpPr>
          <p:cNvPr id="59" name="Rounded Rectangle 13">
            <a:extLst>
              <a:ext uri="{FF2B5EF4-FFF2-40B4-BE49-F238E27FC236}">
                <a16:creationId xmlns:a16="http://schemas.microsoft.com/office/drawing/2014/main" id="{ACACCAD4-B436-4917-856D-684AED3FA1CF}"/>
              </a:ext>
            </a:extLst>
          </p:cNvPr>
          <p:cNvSpPr/>
          <p:nvPr/>
        </p:nvSpPr>
        <p:spPr>
          <a:xfrm>
            <a:off x="7780632" y="1099743"/>
            <a:ext cx="1371600" cy="548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On Demand Crystal Reports</a:t>
            </a:r>
          </a:p>
        </p:txBody>
      </p:sp>
      <p:cxnSp>
        <p:nvCxnSpPr>
          <p:cNvPr id="60" name="Straight Connector 59">
            <a:extLst>
              <a:ext uri="{FF2B5EF4-FFF2-40B4-BE49-F238E27FC236}">
                <a16:creationId xmlns:a16="http://schemas.microsoft.com/office/drawing/2014/main" id="{644B97F1-5333-4BE2-ACF9-0B5BF20060B6}"/>
              </a:ext>
            </a:extLst>
          </p:cNvPr>
          <p:cNvCxnSpPr>
            <a:stCxn id="40" idx="2"/>
            <a:endCxn id="72" idx="0"/>
          </p:cNvCxnSpPr>
          <p:nvPr/>
        </p:nvCxnSpPr>
        <p:spPr>
          <a:xfrm>
            <a:off x="4128216" y="1648384"/>
            <a:ext cx="2171700" cy="1247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3869116-27B4-425A-8FEF-048DB8BEC013}"/>
              </a:ext>
            </a:extLst>
          </p:cNvPr>
          <p:cNvCxnSpPr>
            <a:stCxn id="17" idx="2"/>
            <a:endCxn id="72" idx="0"/>
          </p:cNvCxnSpPr>
          <p:nvPr/>
        </p:nvCxnSpPr>
        <p:spPr>
          <a:xfrm>
            <a:off x="5576016" y="1641530"/>
            <a:ext cx="723900" cy="1254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1F448F5-4966-43C4-A7F0-FA572B2767E3}"/>
              </a:ext>
            </a:extLst>
          </p:cNvPr>
          <p:cNvCxnSpPr>
            <a:stCxn id="58" idx="2"/>
            <a:endCxn id="72" idx="0"/>
          </p:cNvCxnSpPr>
          <p:nvPr/>
        </p:nvCxnSpPr>
        <p:spPr>
          <a:xfrm flipH="1">
            <a:off x="6299916" y="1648384"/>
            <a:ext cx="721308" cy="1247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3A73802-127C-4DF5-9C9F-483A76F0BCFE}"/>
              </a:ext>
            </a:extLst>
          </p:cNvPr>
          <p:cNvCxnSpPr>
            <a:stCxn id="59" idx="2"/>
            <a:endCxn id="72" idx="0"/>
          </p:cNvCxnSpPr>
          <p:nvPr/>
        </p:nvCxnSpPr>
        <p:spPr>
          <a:xfrm flipH="1">
            <a:off x="6299916" y="1648384"/>
            <a:ext cx="2166516" cy="1247217"/>
          </a:xfrm>
          <a:prstGeom prst="line">
            <a:avLst/>
          </a:prstGeom>
        </p:spPr>
        <p:style>
          <a:lnRef idx="2">
            <a:schemeClr val="accent1"/>
          </a:lnRef>
          <a:fillRef idx="0">
            <a:schemeClr val="accent1"/>
          </a:fillRef>
          <a:effectRef idx="1">
            <a:schemeClr val="accent1"/>
          </a:effectRef>
          <a:fontRef idx="minor">
            <a:schemeClr val="tx1"/>
          </a:fontRef>
        </p:style>
      </p:cxnSp>
      <p:sp>
        <p:nvSpPr>
          <p:cNvPr id="69" name="Rounded Rectangle 3">
            <a:extLst>
              <a:ext uri="{FF2B5EF4-FFF2-40B4-BE49-F238E27FC236}">
                <a16:creationId xmlns:a16="http://schemas.microsoft.com/office/drawing/2014/main" id="{740E8F05-9637-468A-84BF-B9448318FC39}"/>
              </a:ext>
            </a:extLst>
          </p:cNvPr>
          <p:cNvSpPr/>
          <p:nvPr/>
        </p:nvSpPr>
        <p:spPr>
          <a:xfrm>
            <a:off x="5617136" y="1763449"/>
            <a:ext cx="1368581" cy="5486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Full User/Group Level Security</a:t>
            </a:r>
          </a:p>
          <a:p>
            <a:pPr algn="ctr"/>
            <a:r>
              <a:rPr lang="en-US" sz="1100" dirty="0">
                <a:solidFill>
                  <a:schemeClr val="tx1"/>
                </a:solidFill>
              </a:rPr>
              <a:t>with Single Sign On</a:t>
            </a:r>
          </a:p>
        </p:txBody>
      </p:sp>
      <p:sp>
        <p:nvSpPr>
          <p:cNvPr id="70" name="Rounded Rectangle 3">
            <a:extLst>
              <a:ext uri="{FF2B5EF4-FFF2-40B4-BE49-F238E27FC236}">
                <a16:creationId xmlns:a16="http://schemas.microsoft.com/office/drawing/2014/main" id="{9E46CB84-3112-4416-8357-8666136B41A3}"/>
              </a:ext>
            </a:extLst>
          </p:cNvPr>
          <p:cNvSpPr/>
          <p:nvPr/>
        </p:nvSpPr>
        <p:spPr>
          <a:xfrm>
            <a:off x="4193538" y="1767878"/>
            <a:ext cx="1371600" cy="5486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Open SedonaOffice Item from OPTWS</a:t>
            </a:r>
          </a:p>
          <a:p>
            <a:pPr algn="ctr"/>
            <a:r>
              <a:rPr lang="en-US" sz="1100" dirty="0">
                <a:solidFill>
                  <a:schemeClr val="tx1"/>
                </a:solidFill>
              </a:rPr>
              <a:t>Via OPTWS App</a:t>
            </a:r>
          </a:p>
        </p:txBody>
      </p:sp>
      <p:sp>
        <p:nvSpPr>
          <p:cNvPr id="71" name="Rounded Rectangle 3">
            <a:extLst>
              <a:ext uri="{FF2B5EF4-FFF2-40B4-BE49-F238E27FC236}">
                <a16:creationId xmlns:a16="http://schemas.microsoft.com/office/drawing/2014/main" id="{6FB0F1E1-4617-47CC-8977-4D85EBF8726F}"/>
              </a:ext>
            </a:extLst>
          </p:cNvPr>
          <p:cNvSpPr/>
          <p:nvPr/>
        </p:nvSpPr>
        <p:spPr>
          <a:xfrm>
            <a:off x="7033147" y="1767878"/>
            <a:ext cx="1371600" cy="5486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Open OPTWS Item from SedonaOffice</a:t>
            </a:r>
          </a:p>
          <a:p>
            <a:pPr algn="ctr"/>
            <a:r>
              <a:rPr lang="en-US" sz="1100" dirty="0">
                <a:solidFill>
                  <a:schemeClr val="tx1"/>
                </a:solidFill>
              </a:rPr>
              <a:t>Via OPT Buttons</a:t>
            </a:r>
          </a:p>
        </p:txBody>
      </p:sp>
      <p:sp>
        <p:nvSpPr>
          <p:cNvPr id="72" name="Rounded Rectangle 6">
            <a:extLst>
              <a:ext uri="{FF2B5EF4-FFF2-40B4-BE49-F238E27FC236}">
                <a16:creationId xmlns:a16="http://schemas.microsoft.com/office/drawing/2014/main" id="{CE1DEC9B-73DE-4D80-AE12-E03B0A0EB82D}"/>
              </a:ext>
            </a:extLst>
          </p:cNvPr>
          <p:cNvSpPr/>
          <p:nvPr/>
        </p:nvSpPr>
        <p:spPr>
          <a:xfrm>
            <a:off x="4890216" y="2895600"/>
            <a:ext cx="2819400" cy="838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F08F"/>
                </a:solidFill>
              </a:rPr>
              <a:t>OPT Web Services</a:t>
            </a:r>
          </a:p>
          <a:p>
            <a:pPr algn="ctr"/>
            <a:r>
              <a:rPr lang="en-US" sz="2000" b="1" dirty="0">
                <a:solidFill>
                  <a:srgbClr val="00F08F"/>
                </a:solidFill>
              </a:rPr>
              <a:t>IIS Web Application</a:t>
            </a:r>
          </a:p>
        </p:txBody>
      </p:sp>
    </p:spTree>
    <p:extLst>
      <p:ext uri="{BB962C8B-B14F-4D97-AF65-F5344CB8AC3E}">
        <p14:creationId xmlns:p14="http://schemas.microsoft.com/office/powerpoint/2010/main" val="21382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1000"/>
                                        <p:tgtEl>
                                          <p:spTgt spid="51"/>
                                        </p:tgtEl>
                                      </p:cBhvr>
                                    </p:animEffect>
                                  </p:childTnLst>
                                </p:cTn>
                              </p:par>
                              <p:par>
                                <p:cTn id="11" presetID="22" presetClass="entr" presetSubtype="8"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1000"/>
                                        <p:tgtEl>
                                          <p:spTgt spid="52"/>
                                        </p:tgtEl>
                                      </p:cBhvr>
                                    </p:animEffect>
                                  </p:childTnLst>
                                </p:cTn>
                              </p:par>
                              <p:par>
                                <p:cTn id="14" presetID="22" presetClass="entr" presetSubtype="8"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1000"/>
                                        <p:tgtEl>
                                          <p:spTgt spid="53"/>
                                        </p:tgtEl>
                                      </p:cBhvr>
                                    </p:animEffect>
                                  </p:childTnLst>
                                </p:cTn>
                              </p:par>
                              <p:par>
                                <p:cTn id="17" presetID="22" presetClass="entr" presetSubtype="8"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par>
                                <p:cTn id="20" presetID="22" presetClass="entr" presetSubtype="8"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1000"/>
                                        <p:tgtEl>
                                          <p:spTgt spid="49"/>
                                        </p:tgtEl>
                                      </p:cBhvr>
                                    </p:animEffect>
                                  </p:childTnLst>
                                </p:cTn>
                              </p:par>
                              <p:par>
                                <p:cTn id="23" presetID="22" presetClass="entr" presetSubtype="2"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right)">
                                      <p:cBhvr>
                                        <p:cTn id="25" dur="1000"/>
                                        <p:tgtEl>
                                          <p:spTgt spid="48"/>
                                        </p:tgtEl>
                                      </p:cBhvr>
                                    </p:animEffect>
                                  </p:childTnLst>
                                </p:cTn>
                              </p:par>
                              <p:par>
                                <p:cTn id="26" presetID="22" presetClass="entr" presetSubtype="2"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1000"/>
                                        <p:tgtEl>
                                          <p:spTgt spid="47"/>
                                        </p:tgtEl>
                                      </p:cBhvr>
                                    </p:animEffect>
                                  </p:childTnLst>
                                </p:cTn>
                              </p:par>
                              <p:par>
                                <p:cTn id="29" presetID="22" presetClass="entr" presetSubtype="2"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1000"/>
                                        <p:tgtEl>
                                          <p:spTgt spid="46"/>
                                        </p:tgtEl>
                                      </p:cBhvr>
                                    </p:animEffect>
                                  </p:childTnLst>
                                </p:cTn>
                              </p:par>
                              <p:par>
                                <p:cTn id="32" presetID="22" presetClass="entr" presetSubtype="2"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right)">
                                      <p:cBhvr>
                                        <p:cTn id="34" dur="1000"/>
                                        <p:tgtEl>
                                          <p:spTgt spid="45"/>
                                        </p:tgtEl>
                                      </p:cBhvr>
                                    </p:animEffect>
                                  </p:childTnLst>
                                </p:cTn>
                              </p:par>
                              <p:par>
                                <p:cTn id="35" presetID="22" presetClass="entr" presetSubtype="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1000"/>
                                        <p:tgtEl>
                                          <p:spTgt spid="44"/>
                                        </p:tgtEl>
                                      </p:cBhvr>
                                    </p:animEffect>
                                  </p:childTnLst>
                                </p:cTn>
                              </p:par>
                              <p:par>
                                <p:cTn id="38" presetID="22" presetClass="entr" presetSubtype="2"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1000"/>
                                        <p:tgtEl>
                                          <p:spTgt spid="43"/>
                                        </p:tgtEl>
                                      </p:cBhvr>
                                    </p:animEffect>
                                  </p:childTnLst>
                                </p:cTn>
                              </p:par>
                              <p:par>
                                <p:cTn id="41" presetID="22" presetClass="entr" presetSubtype="2"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1000"/>
                                        <p:tgtEl>
                                          <p:spTgt spid="42"/>
                                        </p:tgtEl>
                                      </p:cBhvr>
                                    </p:animEffect>
                                  </p:childTnLst>
                                </p:cTn>
                              </p:par>
                              <p:par>
                                <p:cTn id="44" presetID="22" presetClass="entr" presetSubtype="4"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down)">
                                      <p:cBhvr>
                                        <p:cTn id="46" dur="1000"/>
                                        <p:tgtEl>
                                          <p:spTgt spid="60"/>
                                        </p:tgtEl>
                                      </p:cBhvr>
                                    </p:animEffect>
                                  </p:childTnLst>
                                </p:cTn>
                              </p:par>
                              <p:par>
                                <p:cTn id="47" presetID="22" presetClass="entr" presetSubtype="4"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down)">
                                      <p:cBhvr>
                                        <p:cTn id="49" dur="1000"/>
                                        <p:tgtEl>
                                          <p:spTgt spid="61"/>
                                        </p:tgtEl>
                                      </p:cBhvr>
                                    </p:animEffect>
                                  </p:childTnLst>
                                </p:cTn>
                              </p:par>
                              <p:par>
                                <p:cTn id="50" presetID="22" presetClass="entr" presetSubtype="4"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1000"/>
                                        <p:tgtEl>
                                          <p:spTgt spid="62"/>
                                        </p:tgtEl>
                                      </p:cBhvr>
                                    </p:animEffect>
                                  </p:childTnLst>
                                </p:cTn>
                              </p:par>
                              <p:par>
                                <p:cTn id="53" presetID="22" presetClass="entr" presetSubtype="4"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1000"/>
                                        <p:tgtEl>
                                          <p:spTgt spid="64"/>
                                        </p:tgtEl>
                                      </p:cBhvr>
                                    </p:animEffect>
                                  </p:childTnLst>
                                </p:cTn>
                              </p:par>
                              <p:par>
                                <p:cTn id="56" presetID="22" presetClass="entr" presetSubtype="1"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1000"/>
                                        <p:tgtEl>
                                          <p:spTgt spid="19"/>
                                        </p:tgtEl>
                                      </p:cBhvr>
                                    </p:animEffect>
                                  </p:childTnLst>
                                </p:cTn>
                              </p:par>
                              <p:par>
                                <p:cTn id="59" presetID="22" presetClass="entr" presetSubtype="1"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1000"/>
                                        <p:tgtEl>
                                          <p:spTgt spid="24"/>
                                        </p:tgtEl>
                                      </p:cBhvr>
                                    </p:animEffect>
                                  </p:childTnLst>
                                </p:cTn>
                              </p:par>
                              <p:par>
                                <p:cTn id="62" presetID="22" presetClass="entr" presetSubtype="1"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1000"/>
                                        <p:tgtEl>
                                          <p:spTgt spid="25"/>
                                        </p:tgtEl>
                                      </p:cBhvr>
                                    </p:animEffect>
                                  </p:childTnLst>
                                </p:cTn>
                              </p:par>
                              <p:par>
                                <p:cTn id="65" presetID="22" presetClass="entr" presetSubtype="1"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1000"/>
                                        <p:tgtEl>
                                          <p:spTgt spid="26"/>
                                        </p:tgtEl>
                                      </p:cBhvr>
                                    </p:animEffect>
                                  </p:childTnLst>
                                </p:cTn>
                              </p:par>
                              <p:par>
                                <p:cTn id="68" presetID="22" presetClass="entr" presetSubtype="1"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1000"/>
                                        <p:tgtEl>
                                          <p:spTgt spid="11"/>
                                        </p:tgtEl>
                                      </p:cBhvr>
                                    </p:animEffect>
                                  </p:childTnLst>
                                </p:cTn>
                              </p:par>
                              <p:par>
                                <p:cTn id="71" presetID="22" presetClass="entr" presetSubtype="1"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up)">
                                      <p:cBhvr>
                                        <p:cTn id="73" dur="1000"/>
                                        <p:tgtEl>
                                          <p:spTgt spid="27"/>
                                        </p:tgtEl>
                                      </p:cBhvr>
                                    </p:animEffect>
                                  </p:childTnLst>
                                </p:cTn>
                              </p:par>
                              <p:par>
                                <p:cTn id="74" presetID="22" presetClass="entr" presetSubtype="1"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1000"/>
                                        <p:tgtEl>
                                          <p:spTgt spid="28"/>
                                        </p:tgtEl>
                                      </p:cBhvr>
                                    </p:animEffect>
                                  </p:childTnLst>
                                </p:cTn>
                              </p:par>
                              <p:par>
                                <p:cTn id="77" presetID="22" presetClass="entr" presetSubtype="1"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up)">
                                      <p:cBhvr>
                                        <p:cTn id="79" dur="1000"/>
                                        <p:tgtEl>
                                          <p:spTgt spid="29"/>
                                        </p:tgtEl>
                                      </p:cBhvr>
                                    </p:animEffect>
                                  </p:childTnLst>
                                </p:cTn>
                              </p:par>
                              <p:par>
                                <p:cTn id="80" presetID="22" presetClass="entr" presetSubtype="4"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down)">
                                      <p:cBhvr>
                                        <p:cTn id="82" dur="1000"/>
                                        <p:tgtEl>
                                          <p:spTgt spid="56"/>
                                        </p:tgtEl>
                                      </p:cBhvr>
                                    </p:animEffect>
                                  </p:childTnLst>
                                </p:cTn>
                              </p:par>
                              <p:par>
                                <p:cTn id="83" presetID="22" presetClass="entr" presetSubtype="4"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down)">
                                      <p:cBhvr>
                                        <p:cTn id="85" dur="1000"/>
                                        <p:tgtEl>
                                          <p:spTgt spid="55"/>
                                        </p:tgtEl>
                                      </p:cBhvr>
                                    </p:animEffect>
                                  </p:childTnLst>
                                </p:cTn>
                              </p:par>
                              <p:par>
                                <p:cTn id="86" presetID="22" presetClass="entr" presetSubtype="4"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down)">
                                      <p:cBhvr>
                                        <p:cTn id="88" dur="1000"/>
                                        <p:tgtEl>
                                          <p:spTgt spid="57"/>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1000"/>
                                        <p:tgtEl>
                                          <p:spTgt spid="1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10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left)">
                                      <p:cBhvr>
                                        <p:cTn id="98" dur="1000"/>
                                        <p:tgtEl>
                                          <p:spTgt spid="3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left)">
                                      <p:cBhvr>
                                        <p:cTn id="101" dur="1000"/>
                                        <p:tgtEl>
                                          <p:spTgt spid="41"/>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left)">
                                      <p:cBhvr>
                                        <p:cTn id="104" dur="1000"/>
                                        <p:tgtEl>
                                          <p:spTgt spid="12"/>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wipe(down)">
                                      <p:cBhvr>
                                        <p:cTn id="107" dur="1000"/>
                                        <p:tgtEl>
                                          <p:spTgt spid="4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1000"/>
                                        <p:tgtEl>
                                          <p:spTgt spid="17"/>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down)">
                                      <p:cBhvr>
                                        <p:cTn id="113" dur="1000"/>
                                        <p:tgtEl>
                                          <p:spTgt spid="58"/>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down)">
                                      <p:cBhvr>
                                        <p:cTn id="116" dur="1000"/>
                                        <p:tgtEl>
                                          <p:spTgt spid="5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right)">
                                      <p:cBhvr>
                                        <p:cTn id="119" dur="1000"/>
                                        <p:tgtEl>
                                          <p:spTgt spid="22"/>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wipe(right)">
                                      <p:cBhvr>
                                        <p:cTn id="122" dur="1000"/>
                                        <p:tgtEl>
                                          <p:spTgt spid="37"/>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right)">
                                      <p:cBhvr>
                                        <p:cTn id="125" dur="1000"/>
                                        <p:tgtEl>
                                          <p:spTgt spid="35"/>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ipe(right)">
                                      <p:cBhvr>
                                        <p:cTn id="128" dur="1000"/>
                                        <p:tgtEl>
                                          <p:spTgt spid="38"/>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wipe(right)">
                                      <p:cBhvr>
                                        <p:cTn id="131" dur="1000"/>
                                        <p:tgtEl>
                                          <p:spTgt spid="33"/>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right)">
                                      <p:cBhvr>
                                        <p:cTn id="134" dur="1000"/>
                                        <p:tgtEl>
                                          <p:spTgt spid="36"/>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ipe(right)">
                                      <p:cBhvr>
                                        <p:cTn id="137" dur="1000"/>
                                        <p:tgtEl>
                                          <p:spTgt spid="34"/>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wipe(up)">
                                      <p:cBhvr>
                                        <p:cTn id="140" dur="1000"/>
                                        <p:tgtEl>
                                          <p:spTgt spid="15"/>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up)">
                                      <p:cBhvr>
                                        <p:cTn id="143" dur="1000"/>
                                        <p:tgtEl>
                                          <p:spTgt spid="32"/>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up)">
                                      <p:cBhvr>
                                        <p:cTn id="146" dur="1000"/>
                                        <p:tgtEl>
                                          <p:spTgt spid="31"/>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ipe(up)">
                                      <p:cBhvr>
                                        <p:cTn id="149" dur="1000"/>
                                        <p:tgtEl>
                                          <p:spTgt spid="30"/>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wipe(up)">
                                      <p:cBhvr>
                                        <p:cTn id="152" dur="1000"/>
                                        <p:tgtEl>
                                          <p:spTgt spid="23"/>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up)">
                                      <p:cBhvr>
                                        <p:cTn id="155" dur="1000"/>
                                        <p:tgtEl>
                                          <p:spTgt spid="21"/>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wipe(up)">
                                      <p:cBhvr>
                                        <p:cTn id="158" dur="1000"/>
                                        <p:tgtEl>
                                          <p:spTgt spid="20"/>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wipe(up)">
                                      <p:cBhvr>
                                        <p:cTn id="161" dur="1000"/>
                                        <p:tgtEl>
                                          <p:spTgt spid="16"/>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18"/>
                                        </p:tgtEl>
                                        <p:attrNameLst>
                                          <p:attrName>style.visibility</p:attrName>
                                        </p:attrNameLst>
                                      </p:cBhvr>
                                      <p:to>
                                        <p:strVal val="visible"/>
                                      </p:to>
                                    </p:set>
                                    <p:animEffect transition="in" filter="wipe(left)">
                                      <p:cBhvr>
                                        <p:cTn id="164" dur="1000"/>
                                        <p:tgtEl>
                                          <p:spTgt spid="1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wipe(down)">
                                      <p:cBhvr>
                                        <p:cTn id="167" dur="1000"/>
                                        <p:tgtEl>
                                          <p:spTgt spid="70"/>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down)">
                                      <p:cBhvr>
                                        <p:cTn id="170" dur="1000"/>
                                        <p:tgtEl>
                                          <p:spTgt spid="69"/>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8" grpId="0" animBg="1"/>
      <p:bldP spid="59" grpId="0" animBg="1"/>
      <p:bldP spid="69" grpId="0" animBg="1"/>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8078-33EB-46F1-8D80-461A754F2BB3}"/>
              </a:ext>
            </a:extLst>
          </p:cNvPr>
          <p:cNvSpPr>
            <a:spLocks noGrp="1"/>
          </p:cNvSpPr>
          <p:nvPr>
            <p:ph type="title"/>
          </p:nvPr>
        </p:nvSpPr>
        <p:spPr/>
        <p:txBody>
          <a:bodyPr/>
          <a:lstStyle/>
          <a:p>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b="0" dirty="0">
              <a:solidFill>
                <a:srgbClr val="15C2F5"/>
              </a:solidFill>
            </a:endParaRPr>
          </a:p>
        </p:txBody>
      </p:sp>
      <p:sp>
        <p:nvSpPr>
          <p:cNvPr id="3" name="Content Placeholder 2">
            <a:extLst>
              <a:ext uri="{FF2B5EF4-FFF2-40B4-BE49-F238E27FC236}">
                <a16:creationId xmlns:a16="http://schemas.microsoft.com/office/drawing/2014/main" id="{3E206BD6-1607-44B0-A8AB-C4900D52F067}"/>
              </a:ext>
            </a:extLst>
          </p:cNvPr>
          <p:cNvSpPr>
            <a:spLocks noGrp="1"/>
          </p:cNvSpPr>
          <p:nvPr>
            <p:ph idx="1"/>
          </p:nvPr>
        </p:nvSpPr>
        <p:spPr/>
        <p:txBody>
          <a:bodyPr>
            <a:normAutofit fontScale="92500" lnSpcReduction="20000"/>
          </a:bodyPr>
          <a:lstStyle/>
          <a:p>
            <a:r>
              <a:rPr lang="en-US" b="1" dirty="0"/>
              <a:t>Step 1: </a:t>
            </a:r>
            <a:r>
              <a:rPr lang="en-US" dirty="0"/>
              <a:t>Open Service and Upload a CSV, Excel, or Text File of your service providers invoice.</a:t>
            </a:r>
          </a:p>
          <a:p>
            <a:pPr marL="0" indent="0">
              <a:buNone/>
            </a:pPr>
            <a:endParaRPr lang="en-US" dirty="0"/>
          </a:p>
          <a:p>
            <a:r>
              <a:rPr lang="en-US" b="1" dirty="0"/>
              <a:t>Step 2: </a:t>
            </a:r>
            <a:r>
              <a:rPr lang="en-US" dirty="0"/>
              <a:t>Select a mapping template and create a “RUN” which will process your invoice and create the exception dashboard for this month’s service invoice.</a:t>
            </a:r>
          </a:p>
          <a:p>
            <a:pPr marL="0" indent="0">
              <a:buNone/>
            </a:pPr>
            <a:r>
              <a:rPr lang="en-US" dirty="0"/>
              <a:t> </a:t>
            </a:r>
          </a:p>
          <a:p>
            <a:r>
              <a:rPr lang="en-US" b="1" dirty="0"/>
              <a:t>Step 3: </a:t>
            </a:r>
            <a:r>
              <a:rPr lang="en-US" dirty="0"/>
              <a:t>Audit your exceptions dashboard and resolve any issues.</a:t>
            </a:r>
          </a:p>
        </p:txBody>
      </p:sp>
    </p:spTree>
    <p:extLst>
      <p:ext uri="{BB962C8B-B14F-4D97-AF65-F5344CB8AC3E}">
        <p14:creationId xmlns:p14="http://schemas.microsoft.com/office/powerpoint/2010/main" val="249669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1" y="1427336"/>
            <a:ext cx="11862177" cy="4973464"/>
          </a:xfrm>
          <a:prstGeom prst="rect">
            <a:avLst/>
          </a:prstGeom>
          <a:ln>
            <a:solidFill>
              <a:schemeClr val="tx1"/>
            </a:solidFill>
          </a:ln>
        </p:spPr>
      </p:pic>
      <p:sp>
        <p:nvSpPr>
          <p:cNvPr id="3" name="Title 2">
            <a:extLst>
              <a:ext uri="{FF2B5EF4-FFF2-40B4-BE49-F238E27FC236}">
                <a16:creationId xmlns:a16="http://schemas.microsoft.com/office/drawing/2014/main" id="{BE9CEA6A-629C-4A18-B3AF-1D49919DBF1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Services</a:t>
            </a:r>
          </a:p>
        </p:txBody>
      </p:sp>
    </p:spTree>
    <p:extLst>
      <p:ext uri="{BB962C8B-B14F-4D97-AF65-F5344CB8AC3E}">
        <p14:creationId xmlns:p14="http://schemas.microsoft.com/office/powerpoint/2010/main" val="6715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1" y="1600200"/>
            <a:ext cx="11862177" cy="4448316"/>
          </a:xfrm>
          <a:prstGeom prst="rect">
            <a:avLst/>
          </a:prstGeom>
          <a:ln>
            <a:solidFill>
              <a:schemeClr val="tx1"/>
            </a:solidFill>
          </a:ln>
        </p:spPr>
      </p:pic>
      <p:sp>
        <p:nvSpPr>
          <p:cNvPr id="3" name="Title 2">
            <a:extLst>
              <a:ext uri="{FF2B5EF4-FFF2-40B4-BE49-F238E27FC236}">
                <a16:creationId xmlns:a16="http://schemas.microsoft.com/office/drawing/2014/main" id="{E3ACBFDA-547E-4751-8132-5C9A5CB768B1}"/>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Service Dashboard</a:t>
            </a:r>
          </a:p>
        </p:txBody>
      </p:sp>
    </p:spTree>
    <p:extLst>
      <p:ext uri="{BB962C8B-B14F-4D97-AF65-F5344CB8AC3E}">
        <p14:creationId xmlns:p14="http://schemas.microsoft.com/office/powerpoint/2010/main" val="37276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4" y="1600200"/>
            <a:ext cx="11620090" cy="4448316"/>
          </a:xfrm>
          <a:prstGeom prst="rect">
            <a:avLst/>
          </a:prstGeom>
          <a:ln>
            <a:solidFill>
              <a:schemeClr val="tx1"/>
            </a:solidFill>
          </a:ln>
        </p:spPr>
      </p:pic>
      <p:sp>
        <p:nvSpPr>
          <p:cNvPr id="3" name="Title 2">
            <a:extLst>
              <a:ext uri="{FF2B5EF4-FFF2-40B4-BE49-F238E27FC236}">
                <a16:creationId xmlns:a16="http://schemas.microsoft.com/office/drawing/2014/main" id="{49D24574-76BB-4474-AB59-92A98D7D3889}"/>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Upload Bill Data</a:t>
            </a:r>
          </a:p>
        </p:txBody>
      </p:sp>
    </p:spTree>
    <p:extLst>
      <p:ext uri="{BB962C8B-B14F-4D97-AF65-F5344CB8AC3E}">
        <p14:creationId xmlns:p14="http://schemas.microsoft.com/office/powerpoint/2010/main" val="11252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4" y="1600200"/>
            <a:ext cx="11620090" cy="4369638"/>
          </a:xfrm>
          <a:prstGeom prst="rect">
            <a:avLst/>
          </a:prstGeom>
          <a:ln>
            <a:solidFill>
              <a:schemeClr val="tx1"/>
            </a:solidFill>
          </a:ln>
        </p:spPr>
      </p:pic>
      <p:sp>
        <p:nvSpPr>
          <p:cNvPr id="3" name="Title 2">
            <a:extLst>
              <a:ext uri="{FF2B5EF4-FFF2-40B4-BE49-F238E27FC236}">
                <a16:creationId xmlns:a16="http://schemas.microsoft.com/office/drawing/2014/main" id="{F23685A2-2164-4F5D-84E2-85152C8F35FC}"/>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Select Bill Date</a:t>
            </a:r>
          </a:p>
        </p:txBody>
      </p:sp>
    </p:spTree>
    <p:extLst>
      <p:ext uri="{BB962C8B-B14F-4D97-AF65-F5344CB8AC3E}">
        <p14:creationId xmlns:p14="http://schemas.microsoft.com/office/powerpoint/2010/main" val="26507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87" y="1600200"/>
            <a:ext cx="11477024" cy="4369638"/>
          </a:xfrm>
          <a:prstGeom prst="rect">
            <a:avLst/>
          </a:prstGeom>
          <a:ln>
            <a:solidFill>
              <a:schemeClr val="tx1"/>
            </a:solidFill>
          </a:ln>
        </p:spPr>
      </p:pic>
      <p:sp>
        <p:nvSpPr>
          <p:cNvPr id="3" name="Title 2">
            <a:extLst>
              <a:ext uri="{FF2B5EF4-FFF2-40B4-BE49-F238E27FC236}">
                <a16:creationId xmlns:a16="http://schemas.microsoft.com/office/drawing/2014/main" id="{CFDA6440-6334-49B0-91B1-1538748317D3}"/>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Validate Bill &amp; Start SRM</a:t>
            </a:r>
          </a:p>
        </p:txBody>
      </p:sp>
    </p:spTree>
    <p:extLst>
      <p:ext uri="{BB962C8B-B14F-4D97-AF65-F5344CB8AC3E}">
        <p14:creationId xmlns:p14="http://schemas.microsoft.com/office/powerpoint/2010/main" val="34633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Using the SRM exceptions dashboard.</a:t>
            </a:r>
          </a:p>
        </p:txBody>
      </p:sp>
    </p:spTree>
    <p:extLst>
      <p:ext uri="{BB962C8B-B14F-4D97-AF65-F5344CB8AC3E}">
        <p14:creationId xmlns:p14="http://schemas.microsoft.com/office/powerpoint/2010/main" val="7859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30" y="1426202"/>
            <a:ext cx="10075136" cy="4974598"/>
          </a:xfrm>
          <a:prstGeom prst="rect">
            <a:avLst/>
          </a:prstGeom>
          <a:ln>
            <a:solidFill>
              <a:schemeClr val="tx1"/>
            </a:solidFill>
          </a:ln>
        </p:spPr>
      </p:pic>
      <p:sp>
        <p:nvSpPr>
          <p:cNvPr id="7" name="TextBox 6">
            <a:extLst>
              <a:ext uri="{FF2B5EF4-FFF2-40B4-BE49-F238E27FC236}">
                <a16:creationId xmlns:a16="http://schemas.microsoft.com/office/drawing/2014/main" id="{E332C628-11B5-49D9-BD1C-FC57E6DD41A7}"/>
              </a:ext>
            </a:extLst>
          </p:cNvPr>
          <p:cNvSpPr txBox="1"/>
          <p:nvPr/>
        </p:nvSpPr>
        <p:spPr>
          <a:xfrm>
            <a:off x="1314209" y="4487417"/>
            <a:ext cx="3248714" cy="1477328"/>
          </a:xfrm>
          <a:prstGeom prst="rect">
            <a:avLst/>
          </a:prstGeom>
          <a:noFill/>
        </p:spPr>
        <p:txBody>
          <a:bodyPr wrap="square" rtlCol="0">
            <a:spAutoFit/>
          </a:bodyPr>
          <a:lstStyle/>
          <a:p>
            <a:pPr algn="ctr"/>
            <a:r>
              <a:rPr lang="en-US" dirty="0"/>
              <a:t>The Filters menu contains the list of the different exceptions messages.  This is the first stop to check what is going on with the reconciliation.</a:t>
            </a:r>
          </a:p>
        </p:txBody>
      </p:sp>
      <p:pic>
        <p:nvPicPr>
          <p:cNvPr id="16" name="Picture 15">
            <a:extLst>
              <a:ext uri="{FF2B5EF4-FFF2-40B4-BE49-F238E27FC236}">
                <a16:creationId xmlns:a16="http://schemas.microsoft.com/office/drawing/2014/main" id="{4DA4B830-4C13-4FD6-90D8-FEE39C7AA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827" y="1936655"/>
            <a:ext cx="4241523" cy="2390772"/>
          </a:xfrm>
          <a:prstGeom prst="rect">
            <a:avLst/>
          </a:prstGeom>
        </p:spPr>
      </p:pic>
      <p:cxnSp>
        <p:nvCxnSpPr>
          <p:cNvPr id="9" name="Connector: Curved 8">
            <a:extLst>
              <a:ext uri="{FF2B5EF4-FFF2-40B4-BE49-F238E27FC236}">
                <a16:creationId xmlns:a16="http://schemas.microsoft.com/office/drawing/2014/main" id="{AE5D1678-CBA5-4492-BBB2-590E715011EA}"/>
              </a:ext>
            </a:extLst>
          </p:cNvPr>
          <p:cNvCxnSpPr>
            <a:cxnSpLocks/>
            <a:stCxn id="7" idx="0"/>
          </p:cNvCxnSpPr>
          <p:nvPr/>
        </p:nvCxnSpPr>
        <p:spPr>
          <a:xfrm rot="5400000" flipH="1" flipV="1">
            <a:off x="2703040" y="2238853"/>
            <a:ext cx="2484090" cy="2013038"/>
          </a:xfrm>
          <a:prstGeom prst="curvedConnector3">
            <a:avLst>
              <a:gd name="adj1" fmla="val 100614"/>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F77193CA-E8AA-4FF6-8E2C-CAD80187A3E8}"/>
              </a:ext>
            </a:extLst>
          </p:cNvPr>
          <p:cNvSpPr txBox="1"/>
          <p:nvPr/>
        </p:nvSpPr>
        <p:spPr>
          <a:xfrm>
            <a:off x="8139113" y="2412902"/>
            <a:ext cx="2800350" cy="2862322"/>
          </a:xfrm>
          <a:prstGeom prst="rect">
            <a:avLst/>
          </a:prstGeom>
          <a:noFill/>
        </p:spPr>
        <p:txBody>
          <a:bodyPr wrap="square" rtlCol="0">
            <a:spAutoFit/>
          </a:bodyPr>
          <a:lstStyle/>
          <a:p>
            <a:r>
              <a:rPr lang="en-US" dirty="0"/>
              <a:t>The exceptions are broken down into two Phases.</a:t>
            </a:r>
          </a:p>
          <a:p>
            <a:endParaRPr lang="en-US" dirty="0"/>
          </a:p>
          <a:p>
            <a:r>
              <a:rPr lang="en-US" dirty="0"/>
              <a:t>Phase 1: Checks to make sure that the accounts are loaded in both systems.</a:t>
            </a:r>
          </a:p>
          <a:p>
            <a:endParaRPr lang="en-US" dirty="0"/>
          </a:p>
          <a:p>
            <a:r>
              <a:rPr lang="en-US" dirty="0"/>
              <a:t>Phase 2: Then checks that the bill items match up to SedonaOffice RMR items.</a:t>
            </a:r>
          </a:p>
        </p:txBody>
      </p:sp>
      <p:sp>
        <p:nvSpPr>
          <p:cNvPr id="19" name="TextBox 18">
            <a:extLst>
              <a:ext uri="{FF2B5EF4-FFF2-40B4-BE49-F238E27FC236}">
                <a16:creationId xmlns:a16="http://schemas.microsoft.com/office/drawing/2014/main" id="{44C06709-B977-43F3-A625-7D74EA604B88}"/>
              </a:ext>
            </a:extLst>
          </p:cNvPr>
          <p:cNvSpPr txBox="1"/>
          <p:nvPr/>
        </p:nvSpPr>
        <p:spPr>
          <a:xfrm>
            <a:off x="1314209" y="4268352"/>
            <a:ext cx="9363316" cy="1569660"/>
          </a:xfrm>
          <a:prstGeom prst="rect">
            <a:avLst/>
          </a:prstGeom>
          <a:noFill/>
        </p:spPr>
        <p:txBody>
          <a:bodyPr wrap="square" rtlCol="0">
            <a:spAutoFit/>
          </a:bodyPr>
          <a:lstStyle/>
          <a:p>
            <a:r>
              <a:rPr lang="en-US" sz="1400" dirty="0"/>
              <a:t>Phase 1 – Missing in SedonaOffice</a:t>
            </a:r>
          </a:p>
          <a:p>
            <a:r>
              <a:rPr lang="en-US" sz="1400" dirty="0"/>
              <a:t>   These are accounts that we found in the bill that do not match up to a SedonaOffice system.</a:t>
            </a:r>
          </a:p>
          <a:p>
            <a:endParaRPr lang="en-US" sz="600" dirty="0"/>
          </a:p>
          <a:p>
            <a:r>
              <a:rPr lang="en-US" sz="1400" dirty="0"/>
              <a:t>Phase 1 – Missing in Bill</a:t>
            </a:r>
          </a:p>
          <a:p>
            <a:r>
              <a:rPr lang="en-US" sz="1400" dirty="0"/>
              <a:t>   These are accounts that were reconciled at one point but now are missing from the bill.</a:t>
            </a:r>
          </a:p>
          <a:p>
            <a:endParaRPr lang="en-US" sz="600" dirty="0"/>
          </a:p>
          <a:p>
            <a:r>
              <a:rPr lang="en-US" sz="1400" dirty="0"/>
              <a:t>Phase 1 – Matched</a:t>
            </a:r>
          </a:p>
          <a:p>
            <a:r>
              <a:rPr lang="en-US" sz="1400" dirty="0"/>
              <a:t>   These accounts exist on both side and does not require any action.</a:t>
            </a:r>
          </a:p>
        </p:txBody>
      </p:sp>
      <p:sp>
        <p:nvSpPr>
          <p:cNvPr id="20" name="TextBox 19">
            <a:extLst>
              <a:ext uri="{FF2B5EF4-FFF2-40B4-BE49-F238E27FC236}">
                <a16:creationId xmlns:a16="http://schemas.microsoft.com/office/drawing/2014/main" id="{80D6F113-3FE8-4B06-A906-063BD40643B6}"/>
              </a:ext>
            </a:extLst>
          </p:cNvPr>
          <p:cNvSpPr txBox="1"/>
          <p:nvPr/>
        </p:nvSpPr>
        <p:spPr>
          <a:xfrm>
            <a:off x="1314209" y="4197965"/>
            <a:ext cx="8905874" cy="2431435"/>
          </a:xfrm>
          <a:prstGeom prst="rect">
            <a:avLst/>
          </a:prstGeom>
          <a:noFill/>
        </p:spPr>
        <p:txBody>
          <a:bodyPr wrap="square" numCol="2" rtlCol="0">
            <a:spAutoFit/>
          </a:bodyPr>
          <a:lstStyle/>
          <a:p>
            <a:r>
              <a:rPr lang="en-US" sz="1400" dirty="0"/>
              <a:t>Phase 2 – Missing Bill Items</a:t>
            </a:r>
          </a:p>
          <a:p>
            <a:r>
              <a:rPr lang="en-US" sz="1400" dirty="0"/>
              <a:t>   The expected invoice item based on the RMR code </a:t>
            </a:r>
          </a:p>
          <a:p>
            <a:r>
              <a:rPr lang="en-US" sz="1400" dirty="0"/>
              <a:t>   could not be found in the bill.</a:t>
            </a:r>
          </a:p>
          <a:p>
            <a:endParaRPr lang="en-US" sz="600" dirty="0"/>
          </a:p>
          <a:p>
            <a:r>
              <a:rPr lang="en-US" sz="1400" dirty="0"/>
              <a:t>Phase 2 – Missing SedonaOffice RMR Items</a:t>
            </a:r>
          </a:p>
          <a:p>
            <a:r>
              <a:rPr lang="en-US" sz="1400" dirty="0"/>
              <a:t>   The expected RMR on the customer could not be </a:t>
            </a:r>
          </a:p>
          <a:p>
            <a:r>
              <a:rPr lang="en-US" sz="1400" dirty="0"/>
              <a:t>   found for the invoice item from the bill.</a:t>
            </a:r>
          </a:p>
          <a:p>
            <a:endParaRPr lang="en-US" sz="600" dirty="0"/>
          </a:p>
          <a:p>
            <a:r>
              <a:rPr lang="en-US" sz="1400" dirty="0"/>
              <a:t>Phase 2 – Low Profit Margin</a:t>
            </a:r>
          </a:p>
          <a:p>
            <a:r>
              <a:rPr lang="en-US" sz="1400" dirty="0"/>
              <a:t>   The markup on the SedonaOffice RMR items does </a:t>
            </a:r>
          </a:p>
          <a:p>
            <a:r>
              <a:rPr lang="en-US" sz="1400" dirty="0"/>
              <a:t>   not meet the minimum threshold.</a:t>
            </a:r>
            <a:endParaRPr lang="en-US" sz="400" dirty="0"/>
          </a:p>
          <a:p>
            <a:endParaRPr lang="en-US" sz="1400" dirty="0"/>
          </a:p>
          <a:p>
            <a:r>
              <a:rPr lang="en-US" sz="1400" dirty="0"/>
              <a:t>Phase 2 – $0.00 Profit</a:t>
            </a:r>
          </a:p>
          <a:p>
            <a:r>
              <a:rPr lang="en-US" sz="1400" dirty="0"/>
              <a:t>   This exception indicates that we are not making </a:t>
            </a:r>
          </a:p>
          <a:p>
            <a:r>
              <a:rPr lang="en-US" sz="1400" dirty="0"/>
              <a:t>   any profit on line item.</a:t>
            </a:r>
            <a:endParaRPr lang="en-US" sz="400" dirty="0"/>
          </a:p>
          <a:p>
            <a:endParaRPr lang="en-US" sz="600" dirty="0"/>
          </a:p>
          <a:p>
            <a:r>
              <a:rPr lang="en-US" sz="1400" dirty="0"/>
              <a:t>Phase 2 – Valid Profit Margin</a:t>
            </a:r>
          </a:p>
          <a:p>
            <a:r>
              <a:rPr lang="en-US" sz="1400" dirty="0"/>
              <a:t>   These are line items are marked up correctly and </a:t>
            </a:r>
          </a:p>
          <a:p>
            <a:r>
              <a:rPr lang="en-US" sz="1400" dirty="0"/>
              <a:t>   require no further action.</a:t>
            </a:r>
            <a:endParaRPr lang="en-US" dirty="0"/>
          </a:p>
        </p:txBody>
      </p:sp>
      <p:sp>
        <p:nvSpPr>
          <p:cNvPr id="10" name="Title 2">
            <a:extLst>
              <a:ext uri="{FF2B5EF4-FFF2-40B4-BE49-F238E27FC236}">
                <a16:creationId xmlns:a16="http://schemas.microsoft.com/office/drawing/2014/main" id="{F53D6DBF-4F2C-4A18-85C9-76D79990761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Exception Dashboard</a:t>
            </a:r>
          </a:p>
        </p:txBody>
      </p:sp>
    </p:spTree>
    <p:extLst>
      <p:ext uri="{BB962C8B-B14F-4D97-AF65-F5344CB8AC3E}">
        <p14:creationId xmlns:p14="http://schemas.microsoft.com/office/powerpoint/2010/main" val="7907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75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22" presetClass="entr" presetSubtype="1" fill="hold" grpId="1"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75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22" presetClass="entr" presetSubtype="1" fill="hold" grpId="1"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17" grpId="1"/>
      <p:bldP spid="19" grpId="0"/>
      <p:bldP spid="19" grpId="1"/>
      <p:bldP spid="2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67581"/>
            <a:ext cx="12192000" cy="648927"/>
          </a:xfrm>
        </p:spPr>
        <p:txBody>
          <a:bodyPr>
            <a:noAutofit/>
          </a:bodyPr>
          <a:lstStyle/>
          <a:p>
            <a:pPr algn="ctr"/>
            <a:r>
              <a:rPr lang="en-US" sz="4000" b="0" dirty="0">
                <a:solidFill>
                  <a:srgbClr val="15C2F5"/>
                </a:solidFill>
                <a:cs typeface="Arial" panose="020B0604020202020204" pitchFamily="34" charset="0"/>
              </a:rPr>
              <a:t>Phase 1 Exception: Missing in Missing in Bill</a:t>
            </a:r>
            <a:endParaRPr lang="en-US" sz="48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4" y="2041570"/>
            <a:ext cx="11701451" cy="1325192"/>
          </a:xfrm>
          <a:prstGeom prst="rect">
            <a:avLst/>
          </a:prstGeom>
          <a:ln>
            <a:solidFill>
              <a:schemeClr val="tx1"/>
            </a:solidFill>
          </a:ln>
        </p:spPr>
      </p:pic>
      <p:sp>
        <p:nvSpPr>
          <p:cNvPr id="21" name="Title 2">
            <a:extLst>
              <a:ext uri="{FF2B5EF4-FFF2-40B4-BE49-F238E27FC236}">
                <a16:creationId xmlns:a16="http://schemas.microsoft.com/office/drawing/2014/main" id="{7C8C87DB-D61C-4EF8-9372-D42A7095A4E4}"/>
              </a:ext>
            </a:extLst>
          </p:cNvPr>
          <p:cNvSpPr txBox="1">
            <a:spLocks/>
          </p:cNvSpPr>
          <p:nvPr/>
        </p:nvSpPr>
        <p:spPr>
          <a:xfrm>
            <a:off x="-1" y="3630680"/>
            <a:ext cx="12192000" cy="648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sz="4000" b="0" dirty="0">
                <a:solidFill>
                  <a:srgbClr val="15C2F5"/>
                </a:solidFill>
                <a:latin typeface="+mn-lt"/>
                <a:cs typeface="Arial" panose="020B0604020202020204" pitchFamily="34" charset="0"/>
              </a:rPr>
              <a:t>Phase 1 Exception: Missing in Missing in SedonaOffice</a:t>
            </a:r>
            <a:endParaRPr lang="en-US" sz="4800" b="0" dirty="0">
              <a:solidFill>
                <a:srgbClr val="15C2F5"/>
              </a:solidFill>
              <a:latin typeface="+mn-lt"/>
              <a:cs typeface="Arial" panose="020B0604020202020204" pitchFamily="34" charset="0"/>
            </a:endParaRPr>
          </a:p>
        </p:txBody>
      </p:sp>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74" y="4509083"/>
            <a:ext cx="11701451" cy="1663117"/>
          </a:xfrm>
          <a:prstGeom prst="rect">
            <a:avLst/>
          </a:prstGeom>
          <a:ln>
            <a:solidFill>
              <a:schemeClr val="tx1"/>
            </a:solidFill>
          </a:ln>
        </p:spPr>
      </p:pic>
    </p:spTree>
    <p:extLst>
      <p:ext uri="{BB962C8B-B14F-4D97-AF65-F5344CB8AC3E}">
        <p14:creationId xmlns:p14="http://schemas.microsoft.com/office/powerpoint/2010/main" val="12232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4343"/>
            <a:ext cx="12192000" cy="648927"/>
          </a:xfrm>
        </p:spPr>
        <p:txBody>
          <a:bodyPr>
            <a:noAutofit/>
          </a:bodyPr>
          <a:lstStyle/>
          <a:p>
            <a:pPr algn="ctr"/>
            <a:r>
              <a:rPr lang="en-US" b="0" dirty="0">
                <a:solidFill>
                  <a:srgbClr val="15C2F5"/>
                </a:solidFill>
                <a:cs typeface="Arial" panose="020B0604020202020204" pitchFamily="34" charset="0"/>
              </a:rPr>
              <a:t>Phase 2 Exception: Missing Bill Item</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4" y="1947152"/>
            <a:ext cx="11651744" cy="1535552"/>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265889"/>
            <a:ext cx="11144303" cy="3906311"/>
          </a:xfrm>
          <a:prstGeom prst="rect">
            <a:avLst/>
          </a:prstGeom>
          <a:ln>
            <a:solidFill>
              <a:schemeClr val="tx1"/>
            </a:solidFill>
          </a:ln>
        </p:spPr>
      </p:pic>
    </p:spTree>
    <p:extLst>
      <p:ext uri="{BB962C8B-B14F-4D97-AF65-F5344CB8AC3E}">
        <p14:creationId xmlns:p14="http://schemas.microsoft.com/office/powerpoint/2010/main" val="5036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433638"/>
            <a:ext cx="12192000" cy="1470025"/>
          </a:xfrm>
        </p:spPr>
        <p:txBody>
          <a:bodyPr>
            <a:normAutofit/>
          </a:bodyPr>
          <a:lstStyle/>
          <a:p>
            <a:pPr algn="ctr"/>
            <a:r>
              <a:rPr lang="en-US" b="0" dirty="0">
                <a:solidFill>
                  <a:srgbClr val="15C2F5"/>
                </a:solidFill>
                <a:cs typeface="Arial" panose="020B0604020202020204" pitchFamily="34" charset="0"/>
              </a:rPr>
              <a:t>OPT Timeline Module</a:t>
            </a:r>
            <a:endParaRPr lang="en-US" b="0" i="1" dirty="0">
              <a:solidFill>
                <a:srgbClr val="15C2F5"/>
              </a:solidFill>
              <a:cs typeface="Arial" panose="020B0604020202020204" pitchFamily="34" charset="0"/>
            </a:endParaRPr>
          </a:p>
        </p:txBody>
      </p:sp>
      <p:sp>
        <p:nvSpPr>
          <p:cNvPr id="5" name="Subtitle 4"/>
          <p:cNvSpPr>
            <a:spLocks noGrp="1"/>
          </p:cNvSpPr>
          <p:nvPr>
            <p:ph type="subTitle" idx="4294967295"/>
          </p:nvPr>
        </p:nvSpPr>
        <p:spPr>
          <a:xfrm>
            <a:off x="-1" y="3886200"/>
            <a:ext cx="12192000" cy="1752600"/>
          </a:xfrm>
        </p:spPr>
        <p:txBody>
          <a:bodyPr/>
          <a:lstStyle/>
          <a:p>
            <a:pPr marL="0" indent="0" algn="ctr">
              <a:buNone/>
            </a:pPr>
            <a:r>
              <a:rPr lang="en-US" sz="2000" dirty="0"/>
              <a:t>Presented By:</a:t>
            </a:r>
          </a:p>
          <a:p>
            <a:pPr marL="0" indent="0" algn="ctr">
              <a:buNone/>
            </a:pPr>
            <a:r>
              <a:rPr lang="en-US" dirty="0"/>
              <a:t>OPT Business Services</a:t>
            </a:r>
          </a:p>
          <a:p>
            <a:pPr marL="0" indent="0" algn="ctr">
              <a:buNone/>
            </a:pPr>
            <a:r>
              <a:rPr lang="en-US" sz="2000" dirty="0"/>
              <a:t>OPT Business Services, Inc.</a:t>
            </a:r>
          </a:p>
        </p:txBody>
      </p:sp>
      <p:sp>
        <p:nvSpPr>
          <p:cNvPr id="6" name="TextBox 5">
            <a:extLst>
              <a:ext uri="{FF2B5EF4-FFF2-40B4-BE49-F238E27FC236}">
                <a16:creationId xmlns:a16="http://schemas.microsoft.com/office/drawing/2014/main" id="{8BEF4E57-80FB-4368-9125-E383696C2BDD}"/>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i="1" dirty="0">
                <a:solidFill>
                  <a:srgbClr val="004065"/>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i="1" dirty="0">
                <a:solidFill>
                  <a:srgbClr val="004065"/>
                </a:solidFill>
                <a:latin typeface="+mj-lt"/>
              </a:rPr>
              <a:t>Document Handler (DH)</a:t>
            </a:r>
          </a:p>
          <a:p>
            <a:r>
              <a:rPr lang="en-US" sz="1400" b="1" i="1" dirty="0">
                <a:solidFill>
                  <a:srgbClr val="C00000"/>
                </a:solidFill>
                <a:latin typeface="+mj-lt"/>
              </a:rPr>
              <a:t>Timeline Module (TM)</a:t>
            </a:r>
          </a:p>
          <a:p>
            <a:r>
              <a:rPr lang="en-US" sz="1400" i="1" dirty="0">
                <a:solidFill>
                  <a:srgbClr val="004065"/>
                </a:solidFill>
                <a:latin typeface="+mj-lt"/>
              </a:rPr>
              <a:t>Survey Module (SM)</a:t>
            </a:r>
            <a:endParaRPr lang="en-US" sz="1400" i="1" dirty="0">
              <a:solidFill>
                <a:srgbClr val="004065"/>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7" name="TextBox 6">
            <a:extLst>
              <a:ext uri="{FF2B5EF4-FFF2-40B4-BE49-F238E27FC236}">
                <a16:creationId xmlns:a16="http://schemas.microsoft.com/office/drawing/2014/main" id="{9F01DADE-2B4E-46A1-A643-A62F54D17798}"/>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Tree>
    <p:extLst>
      <p:ext uri="{BB962C8B-B14F-4D97-AF65-F5344CB8AC3E}">
        <p14:creationId xmlns:p14="http://schemas.microsoft.com/office/powerpoint/2010/main" val="7747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3600"/>
            <a:ext cx="12192000" cy="648927"/>
          </a:xfrm>
        </p:spPr>
        <p:txBody>
          <a:bodyPr>
            <a:noAutofit/>
          </a:bodyPr>
          <a:lstStyle/>
          <a:p>
            <a:r>
              <a:rPr lang="en-US" b="0" dirty="0">
                <a:solidFill>
                  <a:srgbClr val="15C2F5"/>
                </a:solidFill>
                <a:cs typeface="Arial" panose="020B0604020202020204" pitchFamily="34" charset="0"/>
              </a:rPr>
              <a:t>Phase 2 Exception: Missing SedonaOffice RMR Item</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49" y="1946409"/>
            <a:ext cx="11612568" cy="2369778"/>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340603"/>
            <a:ext cx="11144303" cy="3755397"/>
          </a:xfrm>
          <a:prstGeom prst="rect">
            <a:avLst/>
          </a:prstGeom>
          <a:ln>
            <a:solidFill>
              <a:schemeClr val="tx1"/>
            </a:solidFill>
          </a:ln>
        </p:spPr>
      </p:pic>
    </p:spTree>
    <p:extLst>
      <p:ext uri="{BB962C8B-B14F-4D97-AF65-F5344CB8AC3E}">
        <p14:creationId xmlns:p14="http://schemas.microsoft.com/office/powerpoint/2010/main" val="33955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2884"/>
            <a:ext cx="12192000" cy="648927"/>
          </a:xfrm>
        </p:spPr>
        <p:txBody>
          <a:bodyPr>
            <a:noAutofit/>
          </a:bodyPr>
          <a:lstStyle/>
          <a:p>
            <a:pPr algn="ctr"/>
            <a:r>
              <a:rPr lang="en-US" b="0" dirty="0">
                <a:solidFill>
                  <a:srgbClr val="15C2F5"/>
                </a:solidFill>
                <a:cs typeface="Arial" panose="020B0604020202020204" pitchFamily="34" charset="0"/>
              </a:rPr>
              <a:t>Phase 2 Exception: Low Profit Margin</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49" y="1976918"/>
            <a:ext cx="11612568" cy="1513252"/>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291047"/>
            <a:ext cx="11144303" cy="2890553"/>
          </a:xfrm>
          <a:prstGeom prst="rect">
            <a:avLst/>
          </a:prstGeom>
          <a:ln>
            <a:solidFill>
              <a:schemeClr val="tx1"/>
            </a:solidFill>
          </a:ln>
        </p:spPr>
      </p:pic>
    </p:spTree>
    <p:extLst>
      <p:ext uri="{BB962C8B-B14F-4D97-AF65-F5344CB8AC3E}">
        <p14:creationId xmlns:p14="http://schemas.microsoft.com/office/powerpoint/2010/main" val="251122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29528"/>
            <a:ext cx="12192000" cy="648927"/>
          </a:xfrm>
        </p:spPr>
        <p:txBody>
          <a:bodyPr>
            <a:noAutofit/>
          </a:bodyPr>
          <a:lstStyle/>
          <a:p>
            <a:pPr algn="ctr"/>
            <a:r>
              <a:rPr lang="en-US" b="0" dirty="0">
                <a:solidFill>
                  <a:srgbClr val="15C2F5"/>
                </a:solidFill>
                <a:cs typeface="Arial" panose="020B0604020202020204" pitchFamily="34" charset="0"/>
              </a:rPr>
              <a:t>Phase 2 Exception: $0.00 Profit or No Charges</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24" y="1942336"/>
            <a:ext cx="11651854" cy="2706663"/>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8" y="2249906"/>
            <a:ext cx="11130889" cy="4150894"/>
          </a:xfrm>
          <a:prstGeom prst="rect">
            <a:avLst/>
          </a:prstGeom>
          <a:ln>
            <a:solidFill>
              <a:schemeClr val="tx1"/>
            </a:solidFill>
          </a:ln>
        </p:spPr>
      </p:pic>
    </p:spTree>
    <p:extLst>
      <p:ext uri="{BB962C8B-B14F-4D97-AF65-F5344CB8AC3E}">
        <p14:creationId xmlns:p14="http://schemas.microsoft.com/office/powerpoint/2010/main" val="19372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59" r="1546" b="39180"/>
          <a:stretch/>
        </p:blipFill>
        <p:spPr>
          <a:xfrm>
            <a:off x="2131284" y="2973379"/>
            <a:ext cx="8122046" cy="1673387"/>
          </a:xfrm>
          <a:prstGeom prst="rect">
            <a:avLst/>
          </a:prstGeom>
          <a:ln>
            <a:noFill/>
          </a:ln>
          <a:effectLst>
            <a:glow rad="63500">
              <a:schemeClr val="accent1">
                <a:satMod val="175000"/>
                <a:alpha val="40000"/>
              </a:schemeClr>
            </a:glow>
          </a:effectLst>
        </p:spPr>
      </p:pic>
      <p:sp>
        <p:nvSpPr>
          <p:cNvPr id="7" name="TextBox 6">
            <a:extLst>
              <a:ext uri="{FF2B5EF4-FFF2-40B4-BE49-F238E27FC236}">
                <a16:creationId xmlns:a16="http://schemas.microsoft.com/office/drawing/2014/main" id="{E332C628-11B5-49D9-BD1C-FC57E6DD41A7}"/>
              </a:ext>
            </a:extLst>
          </p:cNvPr>
          <p:cNvSpPr txBox="1"/>
          <p:nvPr/>
        </p:nvSpPr>
        <p:spPr>
          <a:xfrm>
            <a:off x="3379381" y="4906099"/>
            <a:ext cx="6090312" cy="1015663"/>
          </a:xfrm>
          <a:prstGeom prst="rect">
            <a:avLst/>
          </a:prstGeom>
          <a:noFill/>
        </p:spPr>
        <p:txBody>
          <a:bodyPr wrap="square" rtlCol="0">
            <a:spAutoFit/>
          </a:bodyPr>
          <a:lstStyle/>
          <a:p>
            <a:pPr algn="ctr"/>
            <a:r>
              <a:rPr lang="en-US" sz="2000" dirty="0"/>
              <a:t>View all the bill details regarding this account by clicking on View Data.  All the charges and other information that was available in the upload will be present.</a:t>
            </a:r>
          </a:p>
        </p:txBody>
      </p:sp>
      <p:cxnSp>
        <p:nvCxnSpPr>
          <p:cNvPr id="10" name="Connector: Curved 9">
            <a:extLst>
              <a:ext uri="{FF2B5EF4-FFF2-40B4-BE49-F238E27FC236}">
                <a16:creationId xmlns:a16="http://schemas.microsoft.com/office/drawing/2014/main" id="{B446F59E-5953-48A9-AE1F-CB7AA1C9C990}"/>
              </a:ext>
            </a:extLst>
          </p:cNvPr>
          <p:cNvCxnSpPr>
            <a:cxnSpLocks/>
            <a:stCxn id="7" idx="1"/>
          </p:cNvCxnSpPr>
          <p:nvPr/>
        </p:nvCxnSpPr>
        <p:spPr>
          <a:xfrm rot="10800000">
            <a:off x="3342167" y="3615089"/>
            <a:ext cx="37214" cy="1798843"/>
          </a:xfrm>
          <a:prstGeom prst="curvedConnector4">
            <a:avLst>
              <a:gd name="adj1" fmla="val 3564282"/>
              <a:gd name="adj2" fmla="val 11980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C8982F65-E116-4CCA-9602-5F3D4873EF74}"/>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View Bill Data</a:t>
            </a:r>
          </a:p>
        </p:txBody>
      </p:sp>
    </p:spTree>
    <p:extLst>
      <p:ext uri="{BB962C8B-B14F-4D97-AF65-F5344CB8AC3E}">
        <p14:creationId xmlns:p14="http://schemas.microsoft.com/office/powerpoint/2010/main" val="32596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75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75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4912620"/>
            <a:ext cx="6447218" cy="1015663"/>
          </a:xfrm>
          <a:prstGeom prst="rect">
            <a:avLst/>
          </a:prstGeom>
          <a:noFill/>
        </p:spPr>
        <p:txBody>
          <a:bodyPr wrap="square" rtlCol="0">
            <a:spAutoFit/>
          </a:bodyPr>
          <a:lstStyle/>
          <a:p>
            <a:pPr algn="ctr"/>
            <a:r>
              <a:rPr lang="en-US" sz="2000" dirty="0"/>
              <a:t>If this item is to be ignored for this bill then simply click the ignore button.  However on the next reconciliation if the item still exists it will reappear.</a:t>
            </a:r>
          </a:p>
        </p:txBody>
      </p:sp>
      <p:cxnSp>
        <p:nvCxnSpPr>
          <p:cNvPr id="10" name="Connector: Curved 9">
            <a:extLst>
              <a:ext uri="{FF2B5EF4-FFF2-40B4-BE49-F238E27FC236}">
                <a16:creationId xmlns:a16="http://schemas.microsoft.com/office/drawing/2014/main" id="{B446F59E-5953-48A9-AE1F-CB7AA1C9C990}"/>
              </a:ext>
            </a:extLst>
          </p:cNvPr>
          <p:cNvCxnSpPr>
            <a:cxnSpLocks/>
          </p:cNvCxnSpPr>
          <p:nvPr/>
        </p:nvCxnSpPr>
        <p:spPr>
          <a:xfrm rot="16200000" flipV="1">
            <a:off x="6178373" y="3257771"/>
            <a:ext cx="1765069" cy="172779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6A5246A4-1AEB-45AA-BFFE-54FA494E78F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Ignore Button</a:t>
            </a:r>
          </a:p>
        </p:txBody>
      </p:sp>
    </p:spTree>
    <p:extLst>
      <p:ext uri="{BB962C8B-B14F-4D97-AF65-F5344CB8AC3E}">
        <p14:creationId xmlns:p14="http://schemas.microsoft.com/office/powerpoint/2010/main" val="40185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2131285" y="4912620"/>
            <a:ext cx="8229601" cy="1631216"/>
          </a:xfrm>
          <a:prstGeom prst="rect">
            <a:avLst/>
          </a:prstGeom>
          <a:noFill/>
        </p:spPr>
        <p:txBody>
          <a:bodyPr wrap="square" rtlCol="0">
            <a:spAutoFit/>
          </a:bodyPr>
          <a:lstStyle/>
          <a:p>
            <a:pPr algn="ctr"/>
            <a:r>
              <a:rPr lang="en-US" sz="2000" dirty="0"/>
              <a:t>As of Phase 2, SRM will try to automatically match the system in SedonaOffice.  If SRM cannot match a system then it will try to make a suggestion as to the account that should be matched.  If this is the correct match then we can add the service to this account which will allow it to be automatically reconciled in the future.</a:t>
            </a:r>
          </a:p>
        </p:txBody>
      </p:sp>
      <p:cxnSp>
        <p:nvCxnSpPr>
          <p:cNvPr id="10" name="Connector: Curved 9">
            <a:extLst>
              <a:ext uri="{FF2B5EF4-FFF2-40B4-BE49-F238E27FC236}">
                <a16:creationId xmlns:a16="http://schemas.microsoft.com/office/drawing/2014/main" id="{B446F59E-5953-48A9-AE1F-CB7AA1C9C990}"/>
              </a:ext>
            </a:extLst>
          </p:cNvPr>
          <p:cNvCxnSpPr>
            <a:cxnSpLocks/>
            <a:stCxn id="7" idx="0"/>
          </p:cNvCxnSpPr>
          <p:nvPr/>
        </p:nvCxnSpPr>
        <p:spPr>
          <a:xfrm rot="16200000" flipV="1">
            <a:off x="5129656" y="3796190"/>
            <a:ext cx="1173696" cy="1059164"/>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34892BBA-22DA-4A3C-852A-6E27B721BA04}"/>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Service Button</a:t>
            </a:r>
          </a:p>
        </p:txBody>
      </p:sp>
    </p:spTree>
    <p:extLst>
      <p:ext uri="{BB962C8B-B14F-4D97-AF65-F5344CB8AC3E}">
        <p14:creationId xmlns:p14="http://schemas.microsoft.com/office/powerpoint/2010/main" val="4868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4912620"/>
            <a:ext cx="6447218" cy="1323439"/>
          </a:xfrm>
          <a:prstGeom prst="rect">
            <a:avLst/>
          </a:prstGeom>
          <a:noFill/>
        </p:spPr>
        <p:txBody>
          <a:bodyPr wrap="square" rtlCol="0">
            <a:spAutoFit/>
          </a:bodyPr>
          <a:lstStyle/>
          <a:p>
            <a:pPr algn="ctr"/>
            <a:r>
              <a:rPr lang="en-US" sz="2000" dirty="0"/>
              <a:t>By clicking on the account number you can drill down to verify that this is the correct customer and that the recurring is loaded before adding the service and accepting the reconciliation.</a:t>
            </a:r>
          </a:p>
        </p:txBody>
      </p:sp>
      <p:cxnSp>
        <p:nvCxnSpPr>
          <p:cNvPr id="10" name="Connector: Curved 9">
            <a:extLst>
              <a:ext uri="{FF2B5EF4-FFF2-40B4-BE49-F238E27FC236}">
                <a16:creationId xmlns:a16="http://schemas.microsoft.com/office/drawing/2014/main" id="{B446F59E-5953-48A9-AE1F-CB7AA1C9C990}"/>
              </a:ext>
            </a:extLst>
          </p:cNvPr>
          <p:cNvCxnSpPr>
            <a:cxnSpLocks/>
          </p:cNvCxnSpPr>
          <p:nvPr/>
        </p:nvCxnSpPr>
        <p:spPr>
          <a:xfrm rot="5400000" flipH="1" flipV="1">
            <a:off x="4681753" y="3903127"/>
            <a:ext cx="1131164" cy="887820"/>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CA22208E-5928-4CDE-9A46-47017E416F5B}"/>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Preview System Button</a:t>
            </a:r>
          </a:p>
        </p:txBody>
      </p:sp>
    </p:spTree>
    <p:extLst>
      <p:ext uri="{BB962C8B-B14F-4D97-AF65-F5344CB8AC3E}">
        <p14:creationId xmlns:p14="http://schemas.microsoft.com/office/powerpoint/2010/main" val="22735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60821" r="34026" b="19967"/>
          <a:stretch/>
        </p:blipFill>
        <p:spPr>
          <a:xfrm>
            <a:off x="2131285" y="4646767"/>
            <a:ext cx="5442641" cy="1048549"/>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2"/>
            <a:ext cx="6447218" cy="1015663"/>
          </a:xfrm>
          <a:prstGeom prst="rect">
            <a:avLst/>
          </a:prstGeom>
          <a:noFill/>
        </p:spPr>
        <p:txBody>
          <a:bodyPr wrap="square" rtlCol="0">
            <a:spAutoFit/>
          </a:bodyPr>
          <a:lstStyle/>
          <a:p>
            <a:pPr algn="ctr"/>
            <a:r>
              <a:rPr lang="en-US" sz="2000" dirty="0"/>
              <a:t>While working the reconciliation exceptions dashboard you can quickly add temporary comments that will be available until the reconciliation is complete.</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5400000">
            <a:off x="5500727" y="3972554"/>
            <a:ext cx="803689" cy="687028"/>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9A229366-949B-412B-B708-D17181AD14DF}"/>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Comment Button</a:t>
            </a:r>
          </a:p>
        </p:txBody>
      </p:sp>
    </p:spTree>
    <p:extLst>
      <p:ext uri="{BB962C8B-B14F-4D97-AF65-F5344CB8AC3E}">
        <p14:creationId xmlns:p14="http://schemas.microsoft.com/office/powerpoint/2010/main" val="6742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5"/>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l="32980" t="79671" r="243" b="61"/>
          <a:stretch/>
        </p:blipFill>
        <p:spPr>
          <a:xfrm>
            <a:off x="4851991" y="5675657"/>
            <a:ext cx="5508894" cy="1106143"/>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1"/>
            <a:ext cx="6447218" cy="1323439"/>
          </a:xfrm>
          <a:prstGeom prst="rect">
            <a:avLst/>
          </a:prstGeom>
          <a:noFill/>
        </p:spPr>
        <p:txBody>
          <a:bodyPr wrap="square" rtlCol="0">
            <a:spAutoFit/>
          </a:bodyPr>
          <a:lstStyle/>
          <a:p>
            <a:pPr algn="ctr"/>
            <a:r>
              <a:rPr lang="en-US" sz="2000" dirty="0"/>
              <a:t>If you need to follow up or assign a task to someone else to resolve the issue, simply hit add task.  This will allow you to create an OPT Customer Task.  The assigned user will receive and email informing them of their open task.</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16200000" flipH="1">
            <a:off x="5937304" y="4530779"/>
            <a:ext cx="1473316" cy="855756"/>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747AE7A6-0A56-477F-A5C9-0075E946846B}"/>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Task Button</a:t>
            </a:r>
          </a:p>
        </p:txBody>
      </p:sp>
    </p:spTree>
    <p:extLst>
      <p:ext uri="{BB962C8B-B14F-4D97-AF65-F5344CB8AC3E}">
        <p14:creationId xmlns:p14="http://schemas.microsoft.com/office/powerpoint/2010/main" val="17638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5"/>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l="32980" t="79671" r="243" b="61"/>
          <a:stretch/>
        </p:blipFill>
        <p:spPr>
          <a:xfrm>
            <a:off x="4851991" y="5675657"/>
            <a:ext cx="5508894" cy="1106143"/>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1"/>
            <a:ext cx="6447218" cy="1015663"/>
          </a:xfrm>
          <a:prstGeom prst="rect">
            <a:avLst/>
          </a:prstGeom>
          <a:noFill/>
        </p:spPr>
        <p:txBody>
          <a:bodyPr wrap="square" rtlCol="0">
            <a:spAutoFit/>
          </a:bodyPr>
          <a:lstStyle/>
          <a:p>
            <a:pPr algn="ctr"/>
            <a:r>
              <a:rPr lang="en-US" sz="2000" dirty="0"/>
              <a:t>If the item was previously reconciled and is no longer on the bill, then you can remove the service and SRM will not try to reconcile it in the future.</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5400000">
            <a:off x="4606212" y="5009265"/>
            <a:ext cx="2734914" cy="544830"/>
          </a:xfrm>
          <a:prstGeom prst="curvedConnector4">
            <a:avLst>
              <a:gd name="adj1" fmla="val 49689"/>
              <a:gd name="adj2" fmla="val 402098"/>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74BE4CE2-283F-4BC6-A60B-016F6EE07AA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Remove Service Button</a:t>
            </a:r>
          </a:p>
        </p:txBody>
      </p:sp>
    </p:spTree>
    <p:extLst>
      <p:ext uri="{BB962C8B-B14F-4D97-AF65-F5344CB8AC3E}">
        <p14:creationId xmlns:p14="http://schemas.microsoft.com/office/powerpoint/2010/main" val="20375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rotWithShape="1">
          <a:blip r:embed="rId2">
            <a:extLst>
              <a:ext uri="{28A0092B-C50C-407E-A947-70E740481C1C}">
                <a14:useLocalDpi xmlns:a14="http://schemas.microsoft.com/office/drawing/2010/main" val="0"/>
              </a:ext>
            </a:extLst>
          </a:blip>
          <a:srcRect l="17436" t="6975" r="18586"/>
          <a:stretch/>
        </p:blipFill>
        <p:spPr>
          <a:xfrm>
            <a:off x="2914650" y="1675715"/>
            <a:ext cx="6362700" cy="4572685"/>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1">
            <a:extLst>
              <a:ext uri="{FF2B5EF4-FFF2-40B4-BE49-F238E27FC236}">
                <a16:creationId xmlns:a16="http://schemas.microsoft.com/office/drawing/2014/main" id="{83AC88A9-3E1C-4595-885F-F9A457B5B96C}"/>
              </a:ext>
            </a:extLst>
          </p:cNvPr>
          <p:cNvSpPr txBox="1">
            <a:spLocks/>
          </p:cNvSpPr>
          <p:nvPr/>
        </p:nvSpPr>
        <p:spPr>
          <a:xfrm>
            <a:off x="838200" y="609600"/>
            <a:ext cx="105156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Timeline Preview</a:t>
            </a:r>
          </a:p>
        </p:txBody>
      </p:sp>
    </p:spTree>
    <p:extLst>
      <p:ext uri="{BB962C8B-B14F-4D97-AF65-F5344CB8AC3E}">
        <p14:creationId xmlns:p14="http://schemas.microsoft.com/office/powerpoint/2010/main" val="6968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B199A-96F4-48AD-84DE-9D0A2ED9D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177" y="1528026"/>
            <a:ext cx="8313646" cy="4308374"/>
          </a:xfrm>
          <a:prstGeom prst="rect">
            <a:avLst/>
          </a:prstGeom>
          <a:ln>
            <a:solidFill>
              <a:schemeClr val="tx1"/>
            </a:solidFill>
          </a:ln>
        </p:spPr>
      </p:pic>
      <p:pic>
        <p:nvPicPr>
          <p:cNvPr id="5" name="Picture 4">
            <a:extLst>
              <a:ext uri="{FF2B5EF4-FFF2-40B4-BE49-F238E27FC236}">
                <a16:creationId xmlns:a16="http://schemas.microsoft.com/office/drawing/2014/main" id="{B3437AD3-04BA-47B6-890A-4037D15B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620" y="2896781"/>
            <a:ext cx="5230760" cy="3504019"/>
          </a:xfrm>
          <a:prstGeom prst="rect">
            <a:avLst/>
          </a:prstGeom>
          <a:ln>
            <a:solidFill>
              <a:schemeClr val="tx1"/>
            </a:solidFill>
          </a:ln>
        </p:spPr>
      </p:pic>
      <p:sp>
        <p:nvSpPr>
          <p:cNvPr id="6" name="TextBox 5">
            <a:extLst>
              <a:ext uri="{FF2B5EF4-FFF2-40B4-BE49-F238E27FC236}">
                <a16:creationId xmlns:a16="http://schemas.microsoft.com/office/drawing/2014/main" id="{9D37455C-0B16-4D15-A30C-9C35B4903F38}"/>
              </a:ext>
            </a:extLst>
          </p:cNvPr>
          <p:cNvSpPr txBox="1"/>
          <p:nvPr/>
        </p:nvSpPr>
        <p:spPr>
          <a:xfrm>
            <a:off x="3480620" y="1763450"/>
            <a:ext cx="5230760" cy="1015663"/>
          </a:xfrm>
          <a:prstGeom prst="rect">
            <a:avLst/>
          </a:prstGeom>
          <a:noFill/>
        </p:spPr>
        <p:txBody>
          <a:bodyPr wrap="square" rtlCol="0">
            <a:spAutoFit/>
          </a:bodyPr>
          <a:lstStyle/>
          <a:p>
            <a:pPr algn="ctr"/>
            <a:r>
              <a:rPr lang="en-US" sz="2000" dirty="0"/>
              <a:t>Quickly add and remove services to your SedonaOffice system accounts and view previous reconciled bill data.</a:t>
            </a:r>
          </a:p>
        </p:txBody>
      </p:sp>
      <p:sp>
        <p:nvSpPr>
          <p:cNvPr id="7" name="Title 2">
            <a:extLst>
              <a:ext uri="{FF2B5EF4-FFF2-40B4-BE49-F238E27FC236}">
                <a16:creationId xmlns:a16="http://schemas.microsoft.com/office/drawing/2014/main" id="{AB9CB2D3-59D0-4888-B29C-5F447F9C4C41}"/>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Customer SRM Module</a:t>
            </a:r>
          </a:p>
        </p:txBody>
      </p:sp>
    </p:spTree>
    <p:extLst>
      <p:ext uri="{BB962C8B-B14F-4D97-AF65-F5344CB8AC3E}">
        <p14:creationId xmlns:p14="http://schemas.microsoft.com/office/powerpoint/2010/main" val="279688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par>
                          <p:cTn id="8" fill="hold">
                            <p:stCondLst>
                              <p:cond delay="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childTnLst>
                          </p:cTn>
                        </p:par>
                        <p:par>
                          <p:cTn id="12" fill="hold">
                            <p:stCondLst>
                              <p:cond delay="75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57" y="1583486"/>
            <a:ext cx="8536715" cy="4207714"/>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3343204" y="4458869"/>
            <a:ext cx="6447218" cy="1015663"/>
          </a:xfrm>
          <a:prstGeom prst="rect">
            <a:avLst/>
          </a:prstGeom>
          <a:noFill/>
        </p:spPr>
        <p:txBody>
          <a:bodyPr wrap="square" rtlCol="0">
            <a:spAutoFit/>
          </a:bodyPr>
          <a:lstStyle/>
          <a:p>
            <a:pPr algn="ctr"/>
            <a:r>
              <a:rPr lang="en-US" sz="2000" dirty="0"/>
              <a:t>Previous reconciled bill information can be viewed from the SRM panel on OPT Web Services.  Use the Bills dropdown to select which bills you would like to include.</a:t>
            </a:r>
          </a:p>
        </p:txBody>
      </p:sp>
      <p:cxnSp>
        <p:nvCxnSpPr>
          <p:cNvPr id="6" name="Connector: Curved 5">
            <a:extLst>
              <a:ext uri="{FF2B5EF4-FFF2-40B4-BE49-F238E27FC236}">
                <a16:creationId xmlns:a16="http://schemas.microsoft.com/office/drawing/2014/main" id="{9D88573B-D627-4F65-B0F8-6AFF43F49393}"/>
              </a:ext>
            </a:extLst>
          </p:cNvPr>
          <p:cNvCxnSpPr>
            <a:cxnSpLocks/>
            <a:stCxn id="5" idx="0"/>
          </p:cNvCxnSpPr>
          <p:nvPr/>
        </p:nvCxnSpPr>
        <p:spPr>
          <a:xfrm rot="16200000" flipV="1">
            <a:off x="3602495" y="1494550"/>
            <a:ext cx="2276475" cy="3652163"/>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D10233BB-D939-43BB-AE71-25161C949071}"/>
              </a:ext>
            </a:extLst>
          </p:cNvPr>
          <p:cNvSpPr txBox="1"/>
          <p:nvPr/>
        </p:nvSpPr>
        <p:spPr>
          <a:xfrm>
            <a:off x="6991350" y="2182394"/>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7" name="Title 2">
            <a:extLst>
              <a:ext uri="{FF2B5EF4-FFF2-40B4-BE49-F238E27FC236}">
                <a16:creationId xmlns:a16="http://schemas.microsoft.com/office/drawing/2014/main" id="{FDAC574A-2480-4DE9-ACE6-D8E305906DB2}"/>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Select Bills to Analyze</a:t>
            </a:r>
          </a:p>
        </p:txBody>
      </p:sp>
    </p:spTree>
    <p:extLst>
      <p:ext uri="{BB962C8B-B14F-4D97-AF65-F5344CB8AC3E}">
        <p14:creationId xmlns:p14="http://schemas.microsoft.com/office/powerpoint/2010/main" val="60656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02" y="1583486"/>
            <a:ext cx="8499024" cy="4207714"/>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6991350" y="2182394"/>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4" name="Title 2">
            <a:extLst>
              <a:ext uri="{FF2B5EF4-FFF2-40B4-BE49-F238E27FC236}">
                <a16:creationId xmlns:a16="http://schemas.microsoft.com/office/drawing/2014/main" id="{F9D9CA36-B745-4A2D-8149-87886C5E5F49}"/>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Customer Analysis</a:t>
            </a:r>
          </a:p>
        </p:txBody>
      </p:sp>
    </p:spTree>
    <p:extLst>
      <p:ext uri="{BB962C8B-B14F-4D97-AF65-F5344CB8AC3E}">
        <p14:creationId xmlns:p14="http://schemas.microsoft.com/office/powerpoint/2010/main" val="39449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02" y="1599774"/>
            <a:ext cx="8499024" cy="4191426"/>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6991350" y="2190538"/>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4" name="Title 2">
            <a:extLst>
              <a:ext uri="{FF2B5EF4-FFF2-40B4-BE49-F238E27FC236}">
                <a16:creationId xmlns:a16="http://schemas.microsoft.com/office/drawing/2014/main" id="{5951F439-E679-4EB5-A1D8-320C7D0796D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Customer Analysis</a:t>
            </a:r>
          </a:p>
        </p:txBody>
      </p:sp>
    </p:spTree>
    <p:extLst>
      <p:ext uri="{BB962C8B-B14F-4D97-AF65-F5344CB8AC3E}">
        <p14:creationId xmlns:p14="http://schemas.microsoft.com/office/powerpoint/2010/main" val="2991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Configurating the SRM service and mapping files.</a:t>
            </a:r>
          </a:p>
        </p:txBody>
      </p:sp>
    </p:spTree>
    <p:extLst>
      <p:ext uri="{BB962C8B-B14F-4D97-AF65-F5344CB8AC3E}">
        <p14:creationId xmlns:p14="http://schemas.microsoft.com/office/powerpoint/2010/main" val="31216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29528"/>
            <a:ext cx="12192000" cy="648927"/>
          </a:xfrm>
        </p:spPr>
        <p:txBody>
          <a:bodyPr>
            <a:noAutofit/>
          </a:bodyPr>
          <a:lstStyle/>
          <a:p>
            <a:pPr algn="ctr"/>
            <a:r>
              <a:rPr lang="en-US" b="0" dirty="0">
                <a:solidFill>
                  <a:srgbClr val="15C2F5"/>
                </a:solidFill>
                <a:cs typeface="Arial" panose="020B0604020202020204" pitchFamily="34" charset="0"/>
              </a:rPr>
              <a:t>SRM Service Setup and RMR Items</a:t>
            </a: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78" y="1942335"/>
            <a:ext cx="11660526" cy="4372697"/>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473" y="2249906"/>
            <a:ext cx="3633718" cy="4150894"/>
          </a:xfrm>
          <a:prstGeom prst="rect">
            <a:avLst/>
          </a:prstGeom>
          <a:ln>
            <a:solidFill>
              <a:schemeClr val="tx1"/>
            </a:solidFill>
          </a:ln>
        </p:spPr>
      </p:pic>
    </p:spTree>
    <p:extLst>
      <p:ext uri="{BB962C8B-B14F-4D97-AF65-F5344CB8AC3E}">
        <p14:creationId xmlns:p14="http://schemas.microsoft.com/office/powerpoint/2010/main" val="316574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2"/>
            <a:ext cx="7690800" cy="5298557"/>
          </a:xfrm>
          <a:prstGeom prst="rect">
            <a:avLst/>
          </a:prstGeom>
          <a:ln>
            <a:solidFill>
              <a:schemeClr val="tx1"/>
            </a:solidFill>
          </a:ln>
        </p:spPr>
      </p:pic>
      <p:pic>
        <p:nvPicPr>
          <p:cNvPr id="2" name="Picture 1">
            <a:extLst>
              <a:ext uri="{FF2B5EF4-FFF2-40B4-BE49-F238E27FC236}">
                <a16:creationId xmlns:a16="http://schemas.microsoft.com/office/drawing/2014/main" id="{C7700302-F956-4926-B31A-5401A8C10A6D}"/>
              </a:ext>
            </a:extLst>
          </p:cNvPr>
          <p:cNvPicPr>
            <a:picLocks noChangeAspect="1"/>
          </p:cNvPicPr>
          <p:nvPr/>
        </p:nvPicPr>
        <p:blipFill rotWithShape="1">
          <a:blip r:embed="rId3"/>
          <a:srcRect t="89314" b="1"/>
          <a:stretch/>
        </p:blipFill>
        <p:spPr>
          <a:xfrm>
            <a:off x="2400685" y="6063266"/>
            <a:ext cx="7690800" cy="566134"/>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0"/>
            <a:endCxn id="19" idx="2"/>
          </p:cNvCxnSpPr>
          <p:nvPr/>
        </p:nvCxnSpPr>
        <p:spPr>
          <a:xfrm rot="5400000" flipH="1" flipV="1">
            <a:off x="4200929" y="4208888"/>
            <a:ext cx="1845521" cy="191321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205962" y="3873400"/>
            <a:ext cx="2496236" cy="369332"/>
          </a:xfrm>
          <a:prstGeom prst="rect">
            <a:avLst/>
          </a:prstGeom>
          <a:noFill/>
        </p:spPr>
        <p:txBody>
          <a:bodyPr wrap="square" rtlCol="0">
            <a:spAutoFit/>
          </a:bodyPr>
          <a:lstStyle/>
          <a:p>
            <a:r>
              <a:rPr lang="en-US" dirty="0">
                <a:solidFill>
                  <a:srgbClr val="FF0000"/>
                </a:solidFill>
              </a:rPr>
              <a:t>[CityCS] </a:t>
            </a:r>
            <a:r>
              <a:rPr lang="en-US" dirty="0"/>
              <a:t>= Concatenate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77365" y="3873400"/>
            <a:ext cx="1005861" cy="369332"/>
          </a:xfrm>
          <a:prstGeom prst="rect">
            <a:avLst/>
          </a:prstGeom>
          <a:noFill/>
        </p:spPr>
        <p:txBody>
          <a:bodyPr wrap="square" rtlCol="0">
            <a:spAutoFit/>
          </a:bodyPr>
          <a:lstStyle/>
          <a:p>
            <a:r>
              <a:rPr lang="en-US" dirty="0"/>
              <a:t>[</a:t>
            </a:r>
            <a:r>
              <a:rPr lang="en-US" dirty="0" err="1"/>
              <a:t>CityID</a:t>
            </a:r>
            <a:r>
              <a:rPr lang="en-US" dirty="0"/>
              <a:t>] ,</a:t>
            </a:r>
          </a:p>
        </p:txBody>
      </p:sp>
      <p:sp>
        <p:nvSpPr>
          <p:cNvPr id="20" name="TextBox 19">
            <a:extLst>
              <a:ext uri="{FF2B5EF4-FFF2-40B4-BE49-F238E27FC236}">
                <a16:creationId xmlns:a16="http://schemas.microsoft.com/office/drawing/2014/main" id="{D302AD42-DE21-45CB-9477-396995377509}"/>
              </a:ext>
            </a:extLst>
          </p:cNvPr>
          <p:cNvSpPr txBox="1"/>
          <p:nvPr/>
        </p:nvSpPr>
        <p:spPr>
          <a:xfrm>
            <a:off x="6480459" y="3873400"/>
            <a:ext cx="583328" cy="369332"/>
          </a:xfrm>
          <a:prstGeom prst="rect">
            <a:avLst/>
          </a:prstGeom>
          <a:noFill/>
        </p:spPr>
        <p:txBody>
          <a:bodyPr wrap="square" rtlCol="0">
            <a:spAutoFit/>
          </a:bodyPr>
          <a:lstStyle/>
          <a:p>
            <a:r>
              <a:rPr lang="en-US" dirty="0"/>
              <a:t>“-”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961658" y="3873400"/>
            <a:ext cx="782925" cy="369332"/>
          </a:xfrm>
          <a:prstGeom prst="rect">
            <a:avLst/>
          </a:prstGeom>
          <a:noFill/>
        </p:spPr>
        <p:txBody>
          <a:bodyPr wrap="square" rtlCol="0">
            <a:spAutoFit/>
          </a:bodyPr>
          <a:lstStyle/>
          <a:p>
            <a:r>
              <a:rPr lang="en-US" dirty="0"/>
              <a:t>[CSID]</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646402" y="3873398"/>
            <a:ext cx="243756" cy="369332"/>
          </a:xfrm>
          <a:prstGeom prst="rect">
            <a:avLst/>
          </a:prstGeom>
          <a:noFill/>
        </p:spPr>
        <p:txBody>
          <a:bodyPr wrap="square" rtlCol="0">
            <a:spAutoFit/>
          </a:bodyPr>
          <a:lstStyle/>
          <a:p>
            <a:r>
              <a:rPr lang="en-US" dirty="0"/>
              <a:t>)</a:t>
            </a:r>
          </a:p>
        </p:txBody>
      </p:sp>
      <p:cxnSp>
        <p:nvCxnSpPr>
          <p:cNvPr id="27" name="Connector: Curved 26">
            <a:extLst>
              <a:ext uri="{FF2B5EF4-FFF2-40B4-BE49-F238E27FC236}">
                <a16:creationId xmlns:a16="http://schemas.microsoft.com/office/drawing/2014/main" id="{7C8DD9AC-BF44-4C6E-B12B-74880E33FC80}"/>
              </a:ext>
            </a:extLst>
          </p:cNvPr>
          <p:cNvCxnSpPr>
            <a:cxnSpLocks/>
            <a:stCxn id="28" idx="0"/>
            <a:endCxn id="21" idx="2"/>
          </p:cNvCxnSpPr>
          <p:nvPr/>
        </p:nvCxnSpPr>
        <p:spPr>
          <a:xfrm rot="5400000" flipH="1" flipV="1">
            <a:off x="5049659" y="3784793"/>
            <a:ext cx="1845520" cy="276140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D57E71C-A713-4E0E-8756-9A0BFA763060}"/>
              </a:ext>
            </a:extLst>
          </p:cNvPr>
          <p:cNvSpPr txBox="1"/>
          <p:nvPr/>
        </p:nvSpPr>
        <p:spPr>
          <a:xfrm>
            <a:off x="4480582" y="6088252"/>
            <a:ext cx="222275" cy="369332"/>
          </a:xfrm>
          <a:prstGeom prst="rect">
            <a:avLst/>
          </a:prstGeom>
          <a:noFill/>
        </p:spPr>
        <p:txBody>
          <a:bodyPr wrap="square" rtlCol="0">
            <a:spAutoFit/>
          </a:bodyPr>
          <a:lstStyle/>
          <a:p>
            <a:r>
              <a:rPr lang="en-US" dirty="0"/>
              <a:t>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4055945" y="6088253"/>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835367" y="3873400"/>
            <a:ext cx="1117969" cy="369332"/>
          </a:xfrm>
          <a:prstGeom prst="rect">
            <a:avLst/>
          </a:prstGeom>
          <a:noFill/>
        </p:spPr>
        <p:txBody>
          <a:bodyPr wrap="square" rtlCol="0">
            <a:spAutoFit/>
          </a:bodyPr>
          <a:lstStyle/>
          <a:p>
            <a:r>
              <a:rPr lang="en-US" dirty="0"/>
              <a:t>= </a:t>
            </a:r>
            <a:r>
              <a:rPr lang="en-US" dirty="0">
                <a:solidFill>
                  <a:srgbClr val="FF0000"/>
                </a:solidFill>
              </a:rPr>
              <a:t>“69-92”</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2626907"/>
            <a:ext cx="5526447" cy="954107"/>
          </a:xfrm>
          <a:prstGeom prst="rect">
            <a:avLst/>
          </a:prstGeom>
          <a:noFill/>
        </p:spPr>
        <p:txBody>
          <a:bodyPr wrap="square" rtlCol="0">
            <a:spAutoFit/>
          </a:bodyPr>
          <a:lstStyle/>
          <a:p>
            <a:pPr algn="ctr"/>
            <a:r>
              <a:rPr lang="en-US" sz="2000" b="1" i="1" dirty="0"/>
              <a:t>Extract Data to Build a Group Number</a:t>
            </a:r>
          </a:p>
          <a:p>
            <a:pPr algn="ctr"/>
            <a:r>
              <a:rPr lang="en-US" dirty="0"/>
              <a:t>Group numbers can be a receiver phone number, IP address or other grouping data.</a:t>
            </a:r>
          </a:p>
        </p:txBody>
      </p:sp>
      <p:sp>
        <p:nvSpPr>
          <p:cNvPr id="15" name="Title 2">
            <a:extLst>
              <a:ext uri="{FF2B5EF4-FFF2-40B4-BE49-F238E27FC236}">
                <a16:creationId xmlns:a16="http://schemas.microsoft.com/office/drawing/2014/main" id="{FADA76EE-AB40-49AE-A91B-B49BA6D82A0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4799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750"/>
                                        <p:tgtEl>
                                          <p:spTgt spid="17"/>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750"/>
                                        <p:tgtEl>
                                          <p:spTgt spid="23"/>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par>
                          <p:cTn id="23" fill="hold">
                            <p:stCondLst>
                              <p:cond delay="27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750"/>
                                        <p:tgtEl>
                                          <p:spTgt spid="19"/>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childTnLst>
                                </p:cTn>
                              </p:par>
                            </p:childTnLst>
                          </p:cTn>
                        </p:par>
                        <p:par>
                          <p:cTn id="31" fill="hold">
                            <p:stCondLst>
                              <p:cond delay="425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par>
                          <p:cTn id="35" fill="hold">
                            <p:stCondLst>
                              <p:cond delay="50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3" grpId="0"/>
      <p:bldP spid="35" grpId="0"/>
      <p:bldP spid="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27401"/>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t="14715" r="83006" b="73948"/>
          <a:stretch/>
        </p:blipFill>
        <p:spPr>
          <a:xfrm>
            <a:off x="2399578" y="2105977"/>
            <a:ext cx="1306968" cy="600700"/>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3"/>
            <a:endCxn id="19" idx="2"/>
          </p:cNvCxnSpPr>
          <p:nvPr/>
        </p:nvCxnSpPr>
        <p:spPr>
          <a:xfrm>
            <a:off x="2920978" y="2623465"/>
            <a:ext cx="3175197" cy="1615826"/>
          </a:xfrm>
          <a:prstGeom prst="curvedConnector4">
            <a:avLst>
              <a:gd name="adj1" fmla="val 15975"/>
              <a:gd name="adj2" fmla="val 112909"/>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960175" y="3869959"/>
            <a:ext cx="1742023" cy="369332"/>
          </a:xfrm>
          <a:prstGeom prst="rect">
            <a:avLst/>
          </a:prstGeom>
          <a:noFill/>
        </p:spPr>
        <p:txBody>
          <a:bodyPr wrap="square" rtlCol="0">
            <a:spAutoFit/>
          </a:bodyPr>
          <a:lstStyle/>
          <a:p>
            <a:r>
              <a:rPr lang="en-US" dirty="0">
                <a:solidFill>
                  <a:srgbClr val="FF0000"/>
                </a:solidFill>
              </a:rPr>
              <a:t>[RLP] </a:t>
            </a:r>
            <a:r>
              <a:rPr lang="en-US" dirty="0"/>
              <a:t>= Lookup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50669" y="3869959"/>
            <a:ext cx="1091011" cy="369332"/>
          </a:xfrm>
          <a:prstGeom prst="rect">
            <a:avLst/>
          </a:prstGeom>
          <a:noFill/>
        </p:spPr>
        <p:txBody>
          <a:bodyPr wrap="square" rtlCol="0">
            <a:spAutoFit/>
          </a:bodyPr>
          <a:lstStyle/>
          <a:p>
            <a:r>
              <a:rPr lang="en-US" dirty="0"/>
              <a:t>[</a:t>
            </a:r>
            <a:r>
              <a:rPr lang="en-US" dirty="0" err="1"/>
              <a:t>CityCS</a:t>
            </a:r>
            <a:r>
              <a:rPr lang="en-US" dirty="0"/>
              <a:t>]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509812" y="3869959"/>
            <a:ext cx="947782" cy="369332"/>
          </a:xfrm>
          <a:prstGeom prst="rect">
            <a:avLst/>
          </a:prstGeom>
          <a:noFill/>
        </p:spPr>
        <p:txBody>
          <a:bodyPr wrap="square" rtlCol="0">
            <a:spAutoFit/>
          </a:bodyPr>
          <a:lstStyle/>
          <a:p>
            <a:r>
              <a:rPr lang="en-US" dirty="0"/>
              <a:t>“89-92”</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312679" y="3869957"/>
            <a:ext cx="243756"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55A9612-A714-41CA-AAF6-C487976BD1DC}"/>
              </a:ext>
            </a:extLst>
          </p:cNvPr>
          <p:cNvSpPr txBox="1"/>
          <p:nvPr/>
        </p:nvSpPr>
        <p:spPr>
          <a:xfrm>
            <a:off x="2698703" y="2438799"/>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515003" y="3869959"/>
            <a:ext cx="1117969" cy="369332"/>
          </a:xfrm>
          <a:prstGeom prst="rect">
            <a:avLst/>
          </a:prstGeom>
          <a:noFill/>
        </p:spPr>
        <p:txBody>
          <a:bodyPr wrap="square" rtlCol="0">
            <a:spAutoFit/>
          </a:bodyPr>
          <a:lstStyle/>
          <a:p>
            <a:r>
              <a:rPr lang="en-US" dirty="0"/>
              <a:t>= </a:t>
            </a:r>
            <a:r>
              <a:rPr lang="en-US" dirty="0">
                <a:solidFill>
                  <a:srgbClr val="FF0000"/>
                </a:solidFill>
              </a:rPr>
              <a:t>“00I1”</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855219" y="2623466"/>
            <a:ext cx="4672483" cy="954107"/>
          </a:xfrm>
          <a:prstGeom prst="rect">
            <a:avLst/>
          </a:prstGeom>
          <a:noFill/>
        </p:spPr>
        <p:txBody>
          <a:bodyPr wrap="square" rtlCol="0">
            <a:spAutoFit/>
          </a:bodyPr>
          <a:lstStyle/>
          <a:p>
            <a:pPr algn="ctr"/>
            <a:r>
              <a:rPr lang="en-US" sz="2000" b="1" i="1" dirty="0"/>
              <a:t>Map the Group Number to a Prefix</a:t>
            </a:r>
          </a:p>
          <a:p>
            <a:pPr algn="ctr"/>
            <a:r>
              <a:rPr lang="en-US" dirty="0"/>
              <a:t>Store a account number prefix list with the mapping utility.</a:t>
            </a:r>
          </a:p>
        </p:txBody>
      </p:sp>
      <p:pic>
        <p:nvPicPr>
          <p:cNvPr id="18" name="Picture 17">
            <a:extLst>
              <a:ext uri="{FF2B5EF4-FFF2-40B4-BE49-F238E27FC236}">
                <a16:creationId xmlns:a16="http://schemas.microsoft.com/office/drawing/2014/main" id="{38488591-D971-4F7D-A43F-5B08AA92196A}"/>
              </a:ext>
            </a:extLst>
          </p:cNvPr>
          <p:cNvPicPr>
            <a:picLocks noChangeAspect="1"/>
          </p:cNvPicPr>
          <p:nvPr/>
        </p:nvPicPr>
        <p:blipFill>
          <a:blip r:embed="rId4"/>
          <a:stretch>
            <a:fillRect/>
          </a:stretch>
        </p:blipFill>
        <p:spPr>
          <a:xfrm>
            <a:off x="4649151" y="4660374"/>
            <a:ext cx="3193859" cy="2350026"/>
          </a:xfrm>
          <a:prstGeom prst="rect">
            <a:avLst/>
          </a:prstGeom>
          <a:ln w="12700">
            <a:solidFill>
              <a:schemeClr val="tx2">
                <a:lumMod val="40000"/>
                <a:lumOff val="60000"/>
              </a:schemeClr>
            </a:solidFill>
          </a:ln>
        </p:spPr>
      </p:pic>
      <p:cxnSp>
        <p:nvCxnSpPr>
          <p:cNvPr id="32" name="Connector: Curved 31">
            <a:extLst>
              <a:ext uri="{FF2B5EF4-FFF2-40B4-BE49-F238E27FC236}">
                <a16:creationId xmlns:a16="http://schemas.microsoft.com/office/drawing/2014/main" id="{99F67917-703A-4441-AB54-537D00DD3188}"/>
              </a:ext>
            </a:extLst>
          </p:cNvPr>
          <p:cNvCxnSpPr>
            <a:stCxn id="18" idx="0"/>
            <a:endCxn id="21" idx="2"/>
          </p:cNvCxnSpPr>
          <p:nvPr/>
        </p:nvCxnSpPr>
        <p:spPr>
          <a:xfrm rot="5400000" flipH="1" flipV="1">
            <a:off x="6404351" y="4081023"/>
            <a:ext cx="421083" cy="73762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itle 2">
            <a:extLst>
              <a:ext uri="{FF2B5EF4-FFF2-40B4-BE49-F238E27FC236}">
                <a16:creationId xmlns:a16="http://schemas.microsoft.com/office/drawing/2014/main" id="{D8A3E3A2-CF50-435F-8321-AD9A4F37FEF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33849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750"/>
                                        <p:tgtEl>
                                          <p:spTgt spid="10"/>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750"/>
                                        <p:tgtEl>
                                          <p:spTgt spid="19"/>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childTnLst>
                          </p:cTn>
                        </p:par>
                        <p:par>
                          <p:cTn id="33" fill="hold">
                            <p:stCondLst>
                              <p:cond delay="4250"/>
                            </p:stCondLst>
                            <p:childTnLst>
                              <p:par>
                                <p:cTn id="34" presetID="22" presetClass="entr" presetSubtype="4" fill="hold" nodeType="afterEffect">
                                  <p:stCondLst>
                                    <p:cond delay="100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750"/>
                                        <p:tgtEl>
                                          <p:spTgt spid="32"/>
                                        </p:tgtEl>
                                      </p:cBhvr>
                                    </p:animEffect>
                                  </p:childTnLst>
                                </p:cTn>
                              </p:par>
                            </p:childTnLst>
                          </p:cTn>
                        </p:par>
                        <p:par>
                          <p:cTn id="37" fill="hold">
                            <p:stCondLst>
                              <p:cond delay="6000"/>
                            </p:stCondLst>
                            <p:childTnLst>
                              <p:par>
                                <p:cTn id="38" presetID="22" presetClass="entr" presetSubtype="4"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750"/>
                                        <p:tgtEl>
                                          <p:spTgt spid="21"/>
                                        </p:tgtEl>
                                      </p:cBhvr>
                                    </p:animEffect>
                                  </p:childTnLst>
                                </p:cTn>
                              </p:par>
                            </p:childTnLst>
                          </p:cTn>
                        </p:par>
                        <p:par>
                          <p:cTn id="41" fill="hold">
                            <p:stCondLst>
                              <p:cond delay="6750"/>
                            </p:stCondLst>
                            <p:childTnLst>
                              <p:par>
                                <p:cTn id="42" presetID="2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35" grpId="0"/>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2"/>
            <a:ext cx="7690800" cy="5298557"/>
          </a:xfrm>
          <a:prstGeom prst="rect">
            <a:avLst/>
          </a:prstGeom>
          <a:ln>
            <a:solidFill>
              <a:schemeClr val="tx1"/>
            </a:solidFill>
          </a:ln>
        </p:spPr>
      </p:pic>
      <p:pic>
        <p:nvPicPr>
          <p:cNvPr id="2" name="Picture 1">
            <a:extLst>
              <a:ext uri="{FF2B5EF4-FFF2-40B4-BE49-F238E27FC236}">
                <a16:creationId xmlns:a16="http://schemas.microsoft.com/office/drawing/2014/main" id="{C7700302-F956-4926-B31A-5401A8C10A6D}"/>
              </a:ext>
            </a:extLst>
          </p:cNvPr>
          <p:cNvPicPr>
            <a:picLocks noChangeAspect="1"/>
          </p:cNvPicPr>
          <p:nvPr/>
        </p:nvPicPr>
        <p:blipFill rotWithShape="1">
          <a:blip r:embed="rId3"/>
          <a:srcRect t="89314" b="1"/>
          <a:stretch/>
        </p:blipFill>
        <p:spPr>
          <a:xfrm>
            <a:off x="2400685" y="6063266"/>
            <a:ext cx="7690800" cy="566134"/>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0"/>
            <a:endCxn id="19" idx="2"/>
          </p:cNvCxnSpPr>
          <p:nvPr/>
        </p:nvCxnSpPr>
        <p:spPr>
          <a:xfrm rot="5400000" flipH="1" flipV="1">
            <a:off x="4678967" y="4631898"/>
            <a:ext cx="1820534" cy="1042202"/>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219311" y="3873400"/>
            <a:ext cx="2482887" cy="369332"/>
          </a:xfrm>
          <a:prstGeom prst="rect">
            <a:avLst/>
          </a:prstGeom>
          <a:noFill/>
        </p:spPr>
        <p:txBody>
          <a:bodyPr wrap="square" rtlCol="0">
            <a:spAutoFit/>
          </a:bodyPr>
          <a:lstStyle/>
          <a:p>
            <a:r>
              <a:rPr lang="en-US" dirty="0">
                <a:solidFill>
                  <a:srgbClr val="FF0000"/>
                </a:solidFill>
              </a:rPr>
              <a:t>[Sub Padded] </a:t>
            </a:r>
            <a:r>
              <a:rPr lang="en-US" dirty="0"/>
              <a:t>= </a:t>
            </a:r>
            <a:r>
              <a:rPr lang="en-US" dirty="0" err="1"/>
              <a:t>LeftPad</a:t>
            </a:r>
            <a:r>
              <a:rPr lang="en-US" dirty="0"/>
              <a:t>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77365" y="3873400"/>
            <a:ext cx="1065941" cy="369332"/>
          </a:xfrm>
          <a:prstGeom prst="rect">
            <a:avLst/>
          </a:prstGeom>
          <a:noFill/>
        </p:spPr>
        <p:txBody>
          <a:bodyPr wrap="square" rtlCol="0">
            <a:spAutoFit/>
          </a:bodyPr>
          <a:lstStyle/>
          <a:p>
            <a:r>
              <a:rPr lang="en-US" dirty="0"/>
              <a:t>[</a:t>
            </a:r>
            <a:r>
              <a:rPr lang="en-US" dirty="0" err="1"/>
              <a:t>SubsID</a:t>
            </a:r>
            <a:r>
              <a:rPr lang="en-US" dirty="0"/>
              <a:t>] ,</a:t>
            </a:r>
          </a:p>
        </p:txBody>
      </p:sp>
      <p:sp>
        <p:nvSpPr>
          <p:cNvPr id="23" name="TextBox 22">
            <a:extLst>
              <a:ext uri="{FF2B5EF4-FFF2-40B4-BE49-F238E27FC236}">
                <a16:creationId xmlns:a16="http://schemas.microsoft.com/office/drawing/2014/main" id="{B5CA3E22-11B0-4201-AAE0-279B694F632B}"/>
              </a:ext>
            </a:extLst>
          </p:cNvPr>
          <p:cNvSpPr txBox="1"/>
          <p:nvPr/>
        </p:nvSpPr>
        <p:spPr>
          <a:xfrm>
            <a:off x="6520828" y="3873398"/>
            <a:ext cx="1016636" cy="369332"/>
          </a:xfrm>
          <a:prstGeom prst="rect">
            <a:avLst/>
          </a:prstGeom>
          <a:noFill/>
        </p:spPr>
        <p:txBody>
          <a:bodyPr wrap="square" rtlCol="0">
            <a:spAutoFit/>
          </a:bodyPr>
          <a:lstStyle/>
          <a:p>
            <a:r>
              <a:rPr lang="en-US" dirty="0"/>
              <a:t>4 ,  “0”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4956996" y="6063266"/>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381517" y="3873400"/>
            <a:ext cx="1117969" cy="369332"/>
          </a:xfrm>
          <a:prstGeom prst="rect">
            <a:avLst/>
          </a:prstGeom>
          <a:noFill/>
        </p:spPr>
        <p:txBody>
          <a:bodyPr wrap="square" rtlCol="0">
            <a:spAutoFit/>
          </a:bodyPr>
          <a:lstStyle/>
          <a:p>
            <a:r>
              <a:rPr lang="en-US" dirty="0"/>
              <a:t>= </a:t>
            </a:r>
            <a:r>
              <a:rPr lang="en-US" dirty="0">
                <a:solidFill>
                  <a:srgbClr val="FF0000"/>
                </a:solidFill>
              </a:rPr>
              <a:t>“6246”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2626907"/>
            <a:ext cx="5526447" cy="954107"/>
          </a:xfrm>
          <a:prstGeom prst="rect">
            <a:avLst/>
          </a:prstGeom>
          <a:noFill/>
        </p:spPr>
        <p:txBody>
          <a:bodyPr wrap="square" rtlCol="0">
            <a:spAutoFit/>
          </a:bodyPr>
          <a:lstStyle/>
          <a:p>
            <a:pPr algn="ctr"/>
            <a:r>
              <a:rPr lang="en-US" sz="2000" b="1" i="1" dirty="0"/>
              <a:t>Extract and Pad the Unique Bill Reference</a:t>
            </a:r>
          </a:p>
          <a:p>
            <a:pPr algn="ctr"/>
            <a:r>
              <a:rPr lang="en-US" dirty="0"/>
              <a:t>Find and adjust the account number in the bill to match with your data format.  (IE “0” Pad to 4 digits)</a:t>
            </a:r>
          </a:p>
        </p:txBody>
      </p:sp>
      <p:sp>
        <p:nvSpPr>
          <p:cNvPr id="11" name="Title 2">
            <a:extLst>
              <a:ext uri="{FF2B5EF4-FFF2-40B4-BE49-F238E27FC236}">
                <a16:creationId xmlns:a16="http://schemas.microsoft.com/office/drawing/2014/main" id="{E6EF10C2-AEE4-461A-B88F-9F65914E8E6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6731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750"/>
                                        <p:tgtEl>
                                          <p:spTgt spid="23"/>
                                        </p:tgtEl>
                                      </p:cBhvr>
                                    </p:animEffect>
                                  </p:childTnLst>
                                </p:cTn>
                              </p:par>
                            </p:childTnLst>
                          </p:cTn>
                        </p:par>
                        <p:par>
                          <p:cTn id="22" fill="hold">
                            <p:stCondLst>
                              <p:cond delay="125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750"/>
                                        <p:tgtEl>
                                          <p:spTgt spid="10"/>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750"/>
                                        <p:tgtEl>
                                          <p:spTgt spid="19"/>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35"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t="14715" r="83006" b="73948"/>
          <a:stretch/>
        </p:blipFill>
        <p:spPr>
          <a:xfrm>
            <a:off x="2399578" y="2109419"/>
            <a:ext cx="1306968" cy="600700"/>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3"/>
            <a:endCxn id="19" idx="0"/>
          </p:cNvCxnSpPr>
          <p:nvPr/>
        </p:nvCxnSpPr>
        <p:spPr>
          <a:xfrm>
            <a:off x="2920978" y="2513445"/>
            <a:ext cx="3598851" cy="1359957"/>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2792410" y="3873401"/>
            <a:ext cx="3897617" cy="369332"/>
          </a:xfrm>
          <a:prstGeom prst="rect">
            <a:avLst/>
          </a:prstGeom>
          <a:noFill/>
        </p:spPr>
        <p:txBody>
          <a:bodyPr wrap="square" rtlCol="0">
            <a:spAutoFit/>
          </a:bodyPr>
          <a:lstStyle/>
          <a:p>
            <a:r>
              <a:rPr lang="en-US" dirty="0">
                <a:solidFill>
                  <a:srgbClr val="FF0000"/>
                </a:solidFill>
              </a:rPr>
              <a:t>[Account Number] </a:t>
            </a:r>
            <a:r>
              <a:rPr lang="en-US" dirty="0"/>
              <a:t>= Concatenate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6096001" y="3873401"/>
            <a:ext cx="847654" cy="369332"/>
          </a:xfrm>
          <a:prstGeom prst="rect">
            <a:avLst/>
          </a:prstGeom>
          <a:noFill/>
        </p:spPr>
        <p:txBody>
          <a:bodyPr wrap="square" rtlCol="0">
            <a:spAutoFit/>
          </a:bodyPr>
          <a:lstStyle/>
          <a:p>
            <a:r>
              <a:rPr lang="en-US" dirty="0"/>
              <a:t>[RLP]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758793" y="3873401"/>
            <a:ext cx="1437009" cy="369332"/>
          </a:xfrm>
          <a:prstGeom prst="rect">
            <a:avLst/>
          </a:prstGeom>
          <a:noFill/>
        </p:spPr>
        <p:txBody>
          <a:bodyPr wrap="square" rtlCol="0">
            <a:spAutoFit/>
          </a:bodyPr>
          <a:lstStyle/>
          <a:p>
            <a:r>
              <a:rPr lang="en-US" dirty="0"/>
              <a:t>[Sub Padded]</a:t>
            </a:r>
          </a:p>
        </p:txBody>
      </p:sp>
      <p:sp>
        <p:nvSpPr>
          <p:cNvPr id="23" name="TextBox 22">
            <a:extLst>
              <a:ext uri="{FF2B5EF4-FFF2-40B4-BE49-F238E27FC236}">
                <a16:creationId xmlns:a16="http://schemas.microsoft.com/office/drawing/2014/main" id="{B5CA3E22-11B0-4201-AAE0-279B694F632B}"/>
              </a:ext>
            </a:extLst>
          </p:cNvPr>
          <p:cNvSpPr txBox="1"/>
          <p:nvPr/>
        </p:nvSpPr>
        <p:spPr>
          <a:xfrm>
            <a:off x="8086920" y="3873399"/>
            <a:ext cx="243756"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55A9612-A714-41CA-AAF6-C487976BD1DC}"/>
              </a:ext>
            </a:extLst>
          </p:cNvPr>
          <p:cNvSpPr txBox="1"/>
          <p:nvPr/>
        </p:nvSpPr>
        <p:spPr>
          <a:xfrm>
            <a:off x="2698703" y="2328778"/>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8255875" y="3873401"/>
            <a:ext cx="1538439" cy="369332"/>
          </a:xfrm>
          <a:prstGeom prst="rect">
            <a:avLst/>
          </a:prstGeom>
          <a:noFill/>
        </p:spPr>
        <p:txBody>
          <a:bodyPr wrap="square" rtlCol="0">
            <a:spAutoFit/>
          </a:bodyPr>
          <a:lstStyle/>
          <a:p>
            <a:r>
              <a:rPr lang="en-US" dirty="0"/>
              <a:t>= </a:t>
            </a:r>
            <a:r>
              <a:rPr lang="en-US" dirty="0">
                <a:solidFill>
                  <a:srgbClr val="FF0000"/>
                </a:solidFill>
              </a:rPr>
              <a:t>“00I16246”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4529137"/>
            <a:ext cx="5526447" cy="954107"/>
          </a:xfrm>
          <a:prstGeom prst="rect">
            <a:avLst/>
          </a:prstGeom>
          <a:noFill/>
        </p:spPr>
        <p:txBody>
          <a:bodyPr wrap="square" rtlCol="0">
            <a:spAutoFit/>
          </a:bodyPr>
          <a:lstStyle/>
          <a:p>
            <a:pPr algn="ctr"/>
            <a:r>
              <a:rPr lang="en-US" sz="2000" b="1" i="1" dirty="0"/>
              <a:t>Bring it All Together</a:t>
            </a:r>
          </a:p>
          <a:p>
            <a:pPr algn="ctr"/>
            <a:r>
              <a:rPr lang="en-US" dirty="0"/>
              <a:t>Take the individual components and merge them as the account number to be used for the matching.</a:t>
            </a:r>
          </a:p>
        </p:txBody>
      </p:sp>
      <p:cxnSp>
        <p:nvCxnSpPr>
          <p:cNvPr id="32" name="Connector: Curved 31">
            <a:extLst>
              <a:ext uri="{FF2B5EF4-FFF2-40B4-BE49-F238E27FC236}">
                <a16:creationId xmlns:a16="http://schemas.microsoft.com/office/drawing/2014/main" id="{99F67917-703A-4441-AB54-537D00DD3188}"/>
              </a:ext>
            </a:extLst>
          </p:cNvPr>
          <p:cNvCxnSpPr>
            <a:cxnSpLocks/>
            <a:stCxn id="28" idx="3"/>
            <a:endCxn id="21" idx="0"/>
          </p:cNvCxnSpPr>
          <p:nvPr/>
        </p:nvCxnSpPr>
        <p:spPr>
          <a:xfrm>
            <a:off x="2992037" y="2411311"/>
            <a:ext cx="4485260" cy="1462090"/>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1BE5B18F-BF89-4D52-80AF-7BABF6E3E9D3}"/>
              </a:ext>
            </a:extLst>
          </p:cNvPr>
          <p:cNvSpPr txBox="1"/>
          <p:nvPr/>
        </p:nvSpPr>
        <p:spPr>
          <a:xfrm>
            <a:off x="2769763" y="2226645"/>
            <a:ext cx="222275" cy="369332"/>
          </a:xfrm>
          <a:prstGeom prst="rect">
            <a:avLst/>
          </a:prstGeom>
          <a:noFill/>
        </p:spPr>
        <p:txBody>
          <a:bodyPr wrap="square" rtlCol="0">
            <a:spAutoFit/>
          </a:bodyPr>
          <a:lstStyle/>
          <a:p>
            <a:r>
              <a:rPr lang="en-US" dirty="0"/>
              <a:t> </a:t>
            </a:r>
          </a:p>
        </p:txBody>
      </p:sp>
      <p:sp>
        <p:nvSpPr>
          <p:cNvPr id="14" name="Title 2">
            <a:extLst>
              <a:ext uri="{FF2B5EF4-FFF2-40B4-BE49-F238E27FC236}">
                <a16:creationId xmlns:a16="http://schemas.microsoft.com/office/drawing/2014/main" id="{C5ABED05-9C19-40BF-90F1-F272F61AD37E}"/>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6536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750"/>
                                        <p:tgtEl>
                                          <p:spTgt spid="10"/>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750"/>
                                        <p:tgtEl>
                                          <p:spTgt spid="19"/>
                                        </p:tgtEl>
                                      </p:cBhvr>
                                    </p:animEffect>
                                  </p:childTnLst>
                                </p:cTn>
                              </p:par>
                            </p:childTnLst>
                          </p:cTn>
                        </p:par>
                        <p:par>
                          <p:cTn id="29" fill="hold">
                            <p:stCondLst>
                              <p:cond delay="3500"/>
                            </p:stCondLst>
                            <p:childTnLst>
                              <p:par>
                                <p:cTn id="30" presetID="22" presetClass="entr" presetSubtype="8" fill="hold" nodeType="afterEffect">
                                  <p:stCondLst>
                                    <p:cond delay="10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750"/>
                                        <p:tgtEl>
                                          <p:spTgt spid="32"/>
                                        </p:tgtEl>
                                      </p:cBhvr>
                                    </p:animEffect>
                                  </p:childTnLst>
                                </p:cTn>
                              </p:par>
                            </p:childTnLst>
                          </p:cTn>
                        </p:par>
                        <p:par>
                          <p:cTn id="33" fill="hold">
                            <p:stCondLst>
                              <p:cond delay="52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750"/>
                                        <p:tgtEl>
                                          <p:spTgt spid="21"/>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35"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282599D1-8A46-423C-BE96-44AD29B09532" descr="image1.png">
            <a:extLst>
              <a:ext uri="{FF2B5EF4-FFF2-40B4-BE49-F238E27FC236}">
                <a16:creationId xmlns:a16="http://schemas.microsoft.com/office/drawing/2014/main" id="{17716F17-69AA-452A-AF19-4C9E2FB31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65" y="1716209"/>
            <a:ext cx="2710520" cy="483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282599D1-8A46-423C-BE96-44AD29B09532">
            <a:extLst>
              <a:ext uri="{FF2B5EF4-FFF2-40B4-BE49-F238E27FC236}">
                <a16:creationId xmlns:a16="http://schemas.microsoft.com/office/drawing/2014/main" id="{56BBC374-E259-4EEA-9D7D-E92074D241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45515" y="1720585"/>
            <a:ext cx="2710520" cy="4828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EA81D01-C889-40D9-8831-3337708CF78F}"/>
              </a:ext>
            </a:extLst>
          </p:cNvPr>
          <p:cNvSpPr txBox="1">
            <a:spLocks/>
          </p:cNvSpPr>
          <p:nvPr/>
        </p:nvSpPr>
        <p:spPr>
          <a:xfrm>
            <a:off x="838200" y="1524000"/>
            <a:ext cx="105156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Timeline Items</a:t>
            </a:r>
          </a:p>
        </p:txBody>
      </p:sp>
      <p:sp>
        <p:nvSpPr>
          <p:cNvPr id="6" name="Content Placeholder 2">
            <a:extLst>
              <a:ext uri="{FF2B5EF4-FFF2-40B4-BE49-F238E27FC236}">
                <a16:creationId xmlns:a16="http://schemas.microsoft.com/office/drawing/2014/main" id="{C8AFD65C-BA4E-4CB9-A3A7-595322443593}"/>
              </a:ext>
            </a:extLst>
          </p:cNvPr>
          <p:cNvSpPr txBox="1">
            <a:spLocks/>
          </p:cNvSpPr>
          <p:nvPr/>
        </p:nvSpPr>
        <p:spPr>
          <a:xfrm>
            <a:off x="2701640" y="2490656"/>
            <a:ext cx="6729152" cy="421494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Job / Ticket Created</a:t>
            </a:r>
          </a:p>
          <a:p>
            <a:pPr lvl="1"/>
            <a:r>
              <a:rPr lang="en-US" dirty="0"/>
              <a:t>Service Coordinator / </a:t>
            </a:r>
            <a:r>
              <a:rPr lang="en-US"/>
              <a:t>Project Manager </a:t>
            </a:r>
            <a:r>
              <a:rPr lang="en-US" dirty="0"/>
              <a:t>Details</a:t>
            </a:r>
          </a:p>
          <a:p>
            <a:pPr lvl="1"/>
            <a:r>
              <a:rPr lang="en-US" dirty="0"/>
              <a:t>Appointment Created</a:t>
            </a:r>
          </a:p>
          <a:p>
            <a:pPr lvl="1"/>
            <a:r>
              <a:rPr lang="en-US" dirty="0"/>
              <a:t>Appointment Scheduled</a:t>
            </a:r>
          </a:p>
          <a:p>
            <a:pPr lvl="2"/>
            <a:r>
              <a:rPr lang="en-US" dirty="0"/>
              <a:t>Confirm / Cancel Buttons</a:t>
            </a:r>
          </a:p>
          <a:p>
            <a:pPr lvl="1"/>
            <a:r>
              <a:rPr lang="en-US" dirty="0"/>
              <a:t>Job / Ticket Notes</a:t>
            </a:r>
          </a:p>
          <a:p>
            <a:pPr lvl="1"/>
            <a:r>
              <a:rPr lang="en-US" dirty="0"/>
              <a:t>Documents / Photos</a:t>
            </a:r>
          </a:p>
          <a:p>
            <a:pPr lvl="1"/>
            <a:r>
              <a:rPr lang="en-US" dirty="0"/>
              <a:t>Survey Request</a:t>
            </a:r>
          </a:p>
          <a:p>
            <a:pPr lvl="1"/>
            <a:r>
              <a:rPr lang="en-US" dirty="0"/>
              <a:t>Invoice</a:t>
            </a:r>
          </a:p>
          <a:p>
            <a:pPr lvl="2"/>
            <a:r>
              <a:rPr lang="en-US" dirty="0"/>
              <a:t>Pay Now via SedonaWeb</a:t>
            </a:r>
          </a:p>
          <a:p>
            <a:pPr lvl="1"/>
            <a:r>
              <a:rPr lang="en-US" dirty="0"/>
              <a:t>Add Comment</a:t>
            </a:r>
          </a:p>
          <a:p>
            <a:pPr lvl="1"/>
            <a:endParaRPr lang="en-US" dirty="0"/>
          </a:p>
          <a:p>
            <a:pPr lvl="1"/>
            <a:r>
              <a:rPr lang="en-US" dirty="0"/>
              <a:t>Custom Modules Available</a:t>
            </a:r>
          </a:p>
        </p:txBody>
      </p:sp>
    </p:spTree>
    <p:extLst>
      <p:ext uri="{BB962C8B-B14F-4D97-AF65-F5344CB8AC3E}">
        <p14:creationId xmlns:p14="http://schemas.microsoft.com/office/powerpoint/2010/main" val="30225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l="82430" t="14716" r="-15" b="55430"/>
          <a:stretch/>
        </p:blipFill>
        <p:spPr>
          <a:xfrm>
            <a:off x="8739083" y="2109419"/>
            <a:ext cx="1352397" cy="1581845"/>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1"/>
            <a:endCxn id="19" idx="0"/>
          </p:cNvCxnSpPr>
          <p:nvPr/>
        </p:nvCxnSpPr>
        <p:spPr>
          <a:xfrm rot="10800000" flipV="1">
            <a:off x="6569886" y="2800446"/>
            <a:ext cx="2221600" cy="1072955"/>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2792410" y="3873401"/>
            <a:ext cx="3897617" cy="369332"/>
          </a:xfrm>
          <a:prstGeom prst="rect">
            <a:avLst/>
          </a:prstGeom>
          <a:noFill/>
        </p:spPr>
        <p:txBody>
          <a:bodyPr wrap="square" rtlCol="0">
            <a:spAutoFit/>
          </a:bodyPr>
          <a:lstStyle/>
          <a:p>
            <a:r>
              <a:rPr lang="en-US" dirty="0">
                <a:solidFill>
                  <a:srgbClr val="FF0000"/>
                </a:solidFill>
              </a:rPr>
              <a:t>[Left Account Number] </a:t>
            </a:r>
            <a:r>
              <a:rPr lang="en-US" dirty="0"/>
              <a:t>= Left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675509" y="3873401"/>
            <a:ext cx="1788754" cy="369332"/>
          </a:xfrm>
          <a:prstGeom prst="rect">
            <a:avLst/>
          </a:prstGeom>
          <a:noFill/>
        </p:spPr>
        <p:txBody>
          <a:bodyPr wrap="square" rtlCol="0">
            <a:spAutoFit/>
          </a:bodyPr>
          <a:lstStyle/>
          <a:p>
            <a:r>
              <a:rPr lang="en-US" dirty="0"/>
              <a:t>[</a:t>
            </a:r>
            <a:r>
              <a:rPr lang="en-US" dirty="0" err="1"/>
              <a:t>Alarm_Account</a:t>
            </a:r>
            <a:r>
              <a:rPr lang="en-US" dirty="0"/>
              <a:t>]</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357469" y="3873399"/>
            <a:ext cx="532691" cy="369332"/>
          </a:xfrm>
          <a:prstGeom prst="rect">
            <a:avLst/>
          </a:prstGeom>
          <a:noFill/>
        </p:spPr>
        <p:txBody>
          <a:bodyPr wrap="square" rtlCol="0">
            <a:spAutoFit/>
          </a:bodyPr>
          <a:lstStyle/>
          <a:p>
            <a:r>
              <a:rPr lang="en-US" dirty="0"/>
              <a:t>, 8 )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8791487" y="2615780"/>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815358" y="3873401"/>
            <a:ext cx="1538439" cy="369332"/>
          </a:xfrm>
          <a:prstGeom prst="rect">
            <a:avLst/>
          </a:prstGeom>
          <a:noFill/>
        </p:spPr>
        <p:txBody>
          <a:bodyPr wrap="square" rtlCol="0">
            <a:spAutoFit/>
          </a:bodyPr>
          <a:lstStyle/>
          <a:p>
            <a:r>
              <a:rPr lang="en-US" dirty="0"/>
              <a:t>= </a:t>
            </a:r>
            <a:r>
              <a:rPr lang="en-US" dirty="0">
                <a:solidFill>
                  <a:srgbClr val="FF0000"/>
                </a:solidFill>
              </a:rPr>
              <a:t>“00I16246”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246009" y="4529136"/>
            <a:ext cx="5960287" cy="1231106"/>
          </a:xfrm>
          <a:prstGeom prst="rect">
            <a:avLst/>
          </a:prstGeom>
          <a:noFill/>
        </p:spPr>
        <p:txBody>
          <a:bodyPr wrap="square" rtlCol="0">
            <a:spAutoFit/>
          </a:bodyPr>
          <a:lstStyle/>
          <a:p>
            <a:pPr algn="ctr"/>
            <a:r>
              <a:rPr lang="en-US" sz="2000" b="1" i="1" dirty="0"/>
              <a:t>Get the SedonaOffice Account Number</a:t>
            </a:r>
          </a:p>
          <a:p>
            <a:pPr algn="ctr"/>
            <a:r>
              <a:rPr lang="en-US" dirty="0"/>
              <a:t>It may be necessary to adjust the SedonaOffice alarm account number to match.  In this case I only want to match on the first 8 characters, ignoring any characters that may follow.</a:t>
            </a:r>
          </a:p>
        </p:txBody>
      </p:sp>
      <p:sp>
        <p:nvSpPr>
          <p:cNvPr id="11" name="Title 2">
            <a:extLst>
              <a:ext uri="{FF2B5EF4-FFF2-40B4-BE49-F238E27FC236}">
                <a16:creationId xmlns:a16="http://schemas.microsoft.com/office/drawing/2014/main" id="{9D6C12DE-7F01-4CFA-945A-B1B3EF40449A}"/>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515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750"/>
                                        <p:tgtEl>
                                          <p:spTgt spid="10"/>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750"/>
                                        <p:tgtEl>
                                          <p:spTgt spid="19"/>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35"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sp>
        <p:nvSpPr>
          <p:cNvPr id="34" name="TextBox 33">
            <a:extLst>
              <a:ext uri="{FF2B5EF4-FFF2-40B4-BE49-F238E27FC236}">
                <a16:creationId xmlns:a16="http://schemas.microsoft.com/office/drawing/2014/main" id="{4EC5F103-E1BB-4538-86E5-E83B531015D8}"/>
              </a:ext>
            </a:extLst>
          </p:cNvPr>
          <p:cNvSpPr txBox="1"/>
          <p:nvPr/>
        </p:nvSpPr>
        <p:spPr>
          <a:xfrm>
            <a:off x="2651982" y="2266498"/>
            <a:ext cx="7439498" cy="3293209"/>
          </a:xfrm>
          <a:prstGeom prst="rect">
            <a:avLst/>
          </a:prstGeom>
          <a:noFill/>
        </p:spPr>
        <p:txBody>
          <a:bodyPr wrap="square" rtlCol="0">
            <a:spAutoFit/>
          </a:bodyPr>
          <a:lstStyle/>
          <a:p>
            <a:pPr algn="ctr"/>
            <a:r>
              <a:rPr lang="en-US" sz="2000" b="1" i="1" dirty="0"/>
              <a:t>Available Tools</a:t>
            </a:r>
          </a:p>
          <a:p>
            <a:pPr algn="ctr"/>
            <a:endParaRPr lang="en-US" sz="2000" b="1" i="1" dirty="0"/>
          </a:p>
          <a:p>
            <a:pPr marL="285750" indent="-285750">
              <a:buFont typeface="Arial" panose="020B0604020202020204" pitchFamily="34" charset="0"/>
              <a:buChar char="•"/>
            </a:pPr>
            <a:r>
              <a:rPr lang="en-US" sz="1400" dirty="0"/>
              <a:t> </a:t>
            </a:r>
            <a:r>
              <a:rPr lang="en-US" sz="1400" dirty="0">
                <a:solidFill>
                  <a:srgbClr val="FF0000"/>
                </a:solidFill>
              </a:rPr>
              <a:t>CONCAT </a:t>
            </a:r>
            <a:r>
              <a:rPr lang="en-US" sz="1400" dirty="0"/>
              <a:t>: Append values from other columns and static text together.</a:t>
            </a:r>
          </a:p>
          <a:p>
            <a:pPr marL="285750" indent="-285750">
              <a:buFont typeface="Arial" panose="020B0604020202020204" pitchFamily="34" charset="0"/>
              <a:buChar char="•"/>
            </a:pPr>
            <a:r>
              <a:rPr lang="en-US" sz="1400" dirty="0"/>
              <a:t> </a:t>
            </a:r>
            <a:r>
              <a:rPr lang="en-US" sz="1400" dirty="0">
                <a:solidFill>
                  <a:srgbClr val="FF0000"/>
                </a:solidFill>
              </a:rPr>
              <a:t>LEFT</a:t>
            </a:r>
            <a:r>
              <a:rPr lang="en-US" sz="1400" dirty="0"/>
              <a:t> : Use a certain number of characters from the left side of a string.</a:t>
            </a:r>
          </a:p>
          <a:p>
            <a:pPr marL="285750" indent="-285750">
              <a:buFont typeface="Arial" panose="020B0604020202020204" pitchFamily="34" charset="0"/>
              <a:buChar char="•"/>
            </a:pPr>
            <a:r>
              <a:rPr lang="en-US" sz="1400" dirty="0"/>
              <a:t> </a:t>
            </a:r>
            <a:r>
              <a:rPr lang="en-US" sz="1400" dirty="0">
                <a:solidFill>
                  <a:srgbClr val="FF0000"/>
                </a:solidFill>
              </a:rPr>
              <a:t>LEFTPAD</a:t>
            </a:r>
            <a:r>
              <a:rPr lang="en-US" sz="1400" dirty="0"/>
              <a:t> : Add characters to the left side of the string to create a string of the desired length.</a:t>
            </a:r>
          </a:p>
          <a:p>
            <a:pPr marL="285750" indent="-285750">
              <a:buFont typeface="Arial" panose="020B0604020202020204" pitchFamily="34" charset="0"/>
              <a:buChar char="•"/>
            </a:pPr>
            <a:r>
              <a:rPr lang="en-US" sz="1400" dirty="0"/>
              <a:t> </a:t>
            </a:r>
            <a:r>
              <a:rPr lang="en-US" sz="1400" dirty="0">
                <a:solidFill>
                  <a:srgbClr val="FF0000"/>
                </a:solidFill>
              </a:rPr>
              <a:t>SUBSTRING</a:t>
            </a:r>
            <a:r>
              <a:rPr lang="en-US" sz="1400" dirty="0"/>
              <a:t> : Pull characters from the value in the given column (</a:t>
            </a:r>
            <a:r>
              <a:rPr lang="en-US" sz="1400" dirty="0" err="1"/>
              <a:t>startIndex</a:t>
            </a:r>
            <a:r>
              <a:rPr lang="en-US" sz="1400" dirty="0"/>
              <a:t>, </a:t>
            </a:r>
            <a:r>
              <a:rPr lang="en-US" sz="1400" dirty="0" err="1"/>
              <a:t>endIndex</a:t>
            </a:r>
            <a:r>
              <a:rPr lang="en-US" sz="1400" dirty="0"/>
              <a:t>).</a:t>
            </a:r>
          </a:p>
          <a:p>
            <a:pPr marL="285750" indent="-285750">
              <a:buFont typeface="Arial" panose="020B0604020202020204" pitchFamily="34" charset="0"/>
              <a:buChar char="•"/>
            </a:pPr>
            <a:r>
              <a:rPr lang="en-US" sz="1400" dirty="0"/>
              <a:t> </a:t>
            </a:r>
            <a:r>
              <a:rPr lang="en-US" sz="1400" dirty="0">
                <a:solidFill>
                  <a:srgbClr val="FF0000"/>
                </a:solidFill>
              </a:rPr>
              <a:t>RIGHT</a:t>
            </a:r>
            <a:r>
              <a:rPr lang="en-US" sz="1400" dirty="0"/>
              <a:t> : Use a certain number of characters from the right side of a string.</a:t>
            </a:r>
          </a:p>
          <a:p>
            <a:pPr marL="285750" indent="-285750">
              <a:buFont typeface="Arial" panose="020B0604020202020204" pitchFamily="34" charset="0"/>
              <a:buChar char="•"/>
            </a:pPr>
            <a:r>
              <a:rPr lang="en-US" sz="1400" dirty="0"/>
              <a:t> </a:t>
            </a:r>
            <a:r>
              <a:rPr lang="en-US" sz="1400" dirty="0">
                <a:solidFill>
                  <a:srgbClr val="FF0000"/>
                </a:solidFill>
              </a:rPr>
              <a:t>RIGHTPAD</a:t>
            </a:r>
            <a:r>
              <a:rPr lang="en-US" sz="1400" dirty="0"/>
              <a:t> : Add characters to the right side of the string to create a string of the desired length.</a:t>
            </a:r>
          </a:p>
          <a:p>
            <a:pPr marL="285750" indent="-285750">
              <a:buFont typeface="Arial" panose="020B0604020202020204" pitchFamily="34" charset="0"/>
              <a:buChar char="•"/>
            </a:pPr>
            <a:r>
              <a:rPr lang="en-US" sz="1400" dirty="0"/>
              <a:t> </a:t>
            </a:r>
            <a:r>
              <a:rPr lang="en-US" sz="1400" dirty="0">
                <a:solidFill>
                  <a:srgbClr val="FF0000"/>
                </a:solidFill>
              </a:rPr>
              <a:t>LOOKUP</a:t>
            </a:r>
            <a:r>
              <a:rPr lang="en-US" sz="1400" dirty="0"/>
              <a:t> : Use the given lookup table to replace a value with one from the table.</a:t>
            </a:r>
          </a:p>
          <a:p>
            <a:pPr marL="285750" indent="-285750">
              <a:buFont typeface="Arial" panose="020B0604020202020204" pitchFamily="34" charset="0"/>
              <a:buChar char="•"/>
            </a:pPr>
            <a:r>
              <a:rPr lang="en-US" sz="1400" dirty="0"/>
              <a:t> </a:t>
            </a:r>
            <a:r>
              <a:rPr lang="en-US" sz="1400" dirty="0">
                <a:solidFill>
                  <a:srgbClr val="FF0000"/>
                </a:solidFill>
              </a:rPr>
              <a:t>TRIM</a:t>
            </a:r>
            <a:r>
              <a:rPr lang="en-US" sz="1400" dirty="0"/>
              <a:t> : Trim whitespace off the start and end of a string.</a:t>
            </a:r>
          </a:p>
          <a:p>
            <a:pPr marL="285750" indent="-285750">
              <a:buFont typeface="Arial" panose="020B0604020202020204" pitchFamily="34" charset="0"/>
              <a:buChar char="•"/>
            </a:pPr>
            <a:r>
              <a:rPr lang="en-US" sz="1400" dirty="0"/>
              <a:t> </a:t>
            </a:r>
            <a:r>
              <a:rPr lang="en-US" sz="1400" dirty="0">
                <a:solidFill>
                  <a:srgbClr val="FF0000"/>
                </a:solidFill>
              </a:rPr>
              <a:t>REPLACE</a:t>
            </a:r>
            <a:r>
              <a:rPr lang="en-US" sz="1400" dirty="0"/>
              <a:t> : Search and replace a string in the given column.</a:t>
            </a:r>
          </a:p>
          <a:p>
            <a:pPr marL="285750" indent="-285750">
              <a:buFont typeface="Arial" panose="020B0604020202020204" pitchFamily="34" charset="0"/>
              <a:buChar char="•"/>
            </a:pPr>
            <a:r>
              <a:rPr lang="en-US" sz="1400" dirty="0"/>
              <a:t> </a:t>
            </a:r>
            <a:r>
              <a:rPr lang="en-US" sz="1400" dirty="0">
                <a:solidFill>
                  <a:srgbClr val="FF0000"/>
                </a:solidFill>
              </a:rPr>
              <a:t>FILTER_ON</a:t>
            </a:r>
            <a:r>
              <a:rPr lang="en-US" sz="1400" dirty="0"/>
              <a:t> : Include the row in the reconciliation if it matches any of the associated rules.</a:t>
            </a:r>
          </a:p>
          <a:p>
            <a:pPr marL="285750" indent="-285750">
              <a:buFont typeface="Arial" panose="020B0604020202020204" pitchFamily="34" charset="0"/>
              <a:buChar char="•"/>
            </a:pPr>
            <a:r>
              <a:rPr lang="en-US" sz="1400" dirty="0"/>
              <a:t> </a:t>
            </a:r>
            <a:r>
              <a:rPr lang="en-US" sz="1400" dirty="0">
                <a:solidFill>
                  <a:srgbClr val="FF0000"/>
                </a:solidFill>
              </a:rPr>
              <a:t>FILTER_OUT</a:t>
            </a:r>
            <a:r>
              <a:rPr lang="en-US" sz="1400" dirty="0"/>
              <a:t> : Exclude a row from the reconciliation if matches any of the associated rules.</a:t>
            </a:r>
          </a:p>
          <a:p>
            <a:pPr>
              <a:tabLst>
                <a:tab pos="1316038" algn="l"/>
              </a:tabLst>
            </a:pPr>
            <a:r>
              <a:rPr lang="en-US" sz="1400" dirty="0"/>
              <a:t>	Note: FILTER_OUT overrides FILTER_ON.</a:t>
            </a:r>
          </a:p>
        </p:txBody>
      </p:sp>
      <p:sp>
        <p:nvSpPr>
          <p:cNvPr id="4" name="Title 2">
            <a:extLst>
              <a:ext uri="{FF2B5EF4-FFF2-40B4-BE49-F238E27FC236}">
                <a16:creationId xmlns:a16="http://schemas.microsoft.com/office/drawing/2014/main" id="{20D6B696-CB43-472D-9502-EAAA463D334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72960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500"/>
                                        <p:tgtEl>
                                          <p:spTgt spid="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3" end="3"/>
                                            </p:txEl>
                                          </p:spTgt>
                                        </p:tgtEl>
                                        <p:attrNameLst>
                                          <p:attrName>style.visibility</p:attrName>
                                        </p:attrNameLst>
                                      </p:cBhvr>
                                      <p:to>
                                        <p:strVal val="visible"/>
                                      </p:to>
                                    </p:set>
                                    <p:animEffect transition="in" filter="fade">
                                      <p:cBhvr>
                                        <p:cTn id="20" dur="500"/>
                                        <p:tgtEl>
                                          <p:spTgt spid="3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4" end="4"/>
                                            </p:txEl>
                                          </p:spTgt>
                                        </p:tgtEl>
                                        <p:attrNameLst>
                                          <p:attrName>style.visibility</p:attrName>
                                        </p:attrNameLst>
                                      </p:cBhvr>
                                      <p:to>
                                        <p:strVal val="visible"/>
                                      </p:to>
                                    </p:set>
                                    <p:animEffect transition="in" filter="fade">
                                      <p:cBhvr>
                                        <p:cTn id="25" dur="500"/>
                                        <p:tgtEl>
                                          <p:spTgt spid="3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xEl>
                                              <p:pRg st="5" end="5"/>
                                            </p:txEl>
                                          </p:spTgt>
                                        </p:tgtEl>
                                        <p:attrNameLst>
                                          <p:attrName>style.visibility</p:attrName>
                                        </p:attrNameLst>
                                      </p:cBhvr>
                                      <p:to>
                                        <p:strVal val="visible"/>
                                      </p:to>
                                    </p:set>
                                    <p:animEffect transition="in" filter="fade">
                                      <p:cBhvr>
                                        <p:cTn id="30" dur="500"/>
                                        <p:tgtEl>
                                          <p:spTgt spid="3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xEl>
                                              <p:pRg st="6" end="6"/>
                                            </p:txEl>
                                          </p:spTgt>
                                        </p:tgtEl>
                                        <p:attrNameLst>
                                          <p:attrName>style.visibility</p:attrName>
                                        </p:attrNameLst>
                                      </p:cBhvr>
                                      <p:to>
                                        <p:strVal val="visible"/>
                                      </p:to>
                                    </p:set>
                                    <p:animEffect transition="in" filter="fade">
                                      <p:cBhvr>
                                        <p:cTn id="35" dur="500"/>
                                        <p:tgtEl>
                                          <p:spTgt spid="3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xEl>
                                              <p:pRg st="7" end="7"/>
                                            </p:txEl>
                                          </p:spTgt>
                                        </p:tgtEl>
                                        <p:attrNameLst>
                                          <p:attrName>style.visibility</p:attrName>
                                        </p:attrNameLst>
                                      </p:cBhvr>
                                      <p:to>
                                        <p:strVal val="visible"/>
                                      </p:to>
                                    </p:set>
                                    <p:animEffect transition="in" filter="fade">
                                      <p:cBhvr>
                                        <p:cTn id="40" dur="500"/>
                                        <p:tgtEl>
                                          <p:spTgt spid="3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xEl>
                                              <p:pRg st="8" end="8"/>
                                            </p:txEl>
                                          </p:spTgt>
                                        </p:tgtEl>
                                        <p:attrNameLst>
                                          <p:attrName>style.visibility</p:attrName>
                                        </p:attrNameLst>
                                      </p:cBhvr>
                                      <p:to>
                                        <p:strVal val="visible"/>
                                      </p:to>
                                    </p:set>
                                    <p:animEffect transition="in" filter="fade">
                                      <p:cBhvr>
                                        <p:cTn id="45" dur="500"/>
                                        <p:tgtEl>
                                          <p:spTgt spid="3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xEl>
                                              <p:pRg st="9" end="9"/>
                                            </p:txEl>
                                          </p:spTgt>
                                        </p:tgtEl>
                                        <p:attrNameLst>
                                          <p:attrName>style.visibility</p:attrName>
                                        </p:attrNameLst>
                                      </p:cBhvr>
                                      <p:to>
                                        <p:strVal val="visible"/>
                                      </p:to>
                                    </p:set>
                                    <p:animEffect transition="in" filter="fade">
                                      <p:cBhvr>
                                        <p:cTn id="50" dur="500"/>
                                        <p:tgtEl>
                                          <p:spTgt spid="3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
                                            <p:txEl>
                                              <p:pRg st="10" end="10"/>
                                            </p:txEl>
                                          </p:spTgt>
                                        </p:tgtEl>
                                        <p:attrNameLst>
                                          <p:attrName>style.visibility</p:attrName>
                                        </p:attrNameLst>
                                      </p:cBhvr>
                                      <p:to>
                                        <p:strVal val="visible"/>
                                      </p:to>
                                    </p:set>
                                    <p:animEffect transition="in" filter="fade">
                                      <p:cBhvr>
                                        <p:cTn id="55" dur="500"/>
                                        <p:tgtEl>
                                          <p:spTgt spid="3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
                                            <p:txEl>
                                              <p:pRg st="11" end="11"/>
                                            </p:txEl>
                                          </p:spTgt>
                                        </p:tgtEl>
                                        <p:attrNameLst>
                                          <p:attrName>style.visibility</p:attrName>
                                        </p:attrNameLst>
                                      </p:cBhvr>
                                      <p:to>
                                        <p:strVal val="visible"/>
                                      </p:to>
                                    </p:set>
                                    <p:animEffect transition="in" filter="fade">
                                      <p:cBhvr>
                                        <p:cTn id="60" dur="500"/>
                                        <p:tgtEl>
                                          <p:spTgt spid="3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xEl>
                                              <p:pRg st="12" end="12"/>
                                            </p:txEl>
                                          </p:spTgt>
                                        </p:tgtEl>
                                        <p:attrNameLst>
                                          <p:attrName>style.visibility</p:attrName>
                                        </p:attrNameLst>
                                      </p:cBhvr>
                                      <p:to>
                                        <p:strVal val="visible"/>
                                      </p:to>
                                    </p:set>
                                    <p:animEffect transition="in" filter="fade">
                                      <p:cBhvr>
                                        <p:cTn id="65" dur="500"/>
                                        <p:tgtEl>
                                          <p:spTgt spid="34">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4">
                                            <p:txEl>
                                              <p:pRg st="13" end="13"/>
                                            </p:txEl>
                                          </p:spTgt>
                                        </p:tgtEl>
                                        <p:attrNameLst>
                                          <p:attrName>style.visibility</p:attrName>
                                        </p:attrNameLst>
                                      </p:cBhvr>
                                      <p:to>
                                        <p:strVal val="visible"/>
                                      </p:to>
                                    </p:set>
                                    <p:animEffect transition="in" filter="fade">
                                      <p:cBhvr>
                                        <p:cTn id="70" dur="500"/>
                                        <p:tgtEl>
                                          <p:spTgt spid="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1"/>
            <a:endCxn id="13" idx="2"/>
          </p:cNvCxnSpPr>
          <p:nvPr/>
        </p:nvCxnSpPr>
        <p:spPr>
          <a:xfrm rot="10800000">
            <a:off x="7081631" y="2368233"/>
            <a:ext cx="1709857" cy="432215"/>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TextBox 30">
            <a:extLst>
              <a:ext uri="{FF2B5EF4-FFF2-40B4-BE49-F238E27FC236}">
                <a16:creationId xmlns:a16="http://schemas.microsoft.com/office/drawing/2014/main" id="{355A9612-A714-41CA-AAF6-C487976BD1DC}"/>
              </a:ext>
            </a:extLst>
          </p:cNvPr>
          <p:cNvSpPr txBox="1"/>
          <p:nvPr/>
        </p:nvSpPr>
        <p:spPr>
          <a:xfrm>
            <a:off x="8791487" y="2615780"/>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246009" y="4529137"/>
            <a:ext cx="5913565" cy="954107"/>
          </a:xfrm>
          <a:prstGeom prst="rect">
            <a:avLst/>
          </a:prstGeom>
          <a:noFill/>
        </p:spPr>
        <p:txBody>
          <a:bodyPr wrap="square" rtlCol="0">
            <a:spAutoFit/>
          </a:bodyPr>
          <a:lstStyle/>
          <a:p>
            <a:pPr algn="ctr"/>
            <a:r>
              <a:rPr lang="en-US" sz="2000" b="1" i="1" dirty="0"/>
              <a:t>Now Select Both Columns to Compare</a:t>
            </a:r>
          </a:p>
          <a:p>
            <a:pPr algn="ctr"/>
            <a:r>
              <a:rPr lang="en-US" dirty="0"/>
              <a:t>After adjusting the data now we take the compiled output from both sides and select them as the solution columns.</a:t>
            </a:r>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1998899"/>
            <a:ext cx="222275" cy="369332"/>
          </a:xfrm>
          <a:prstGeom prst="rect">
            <a:avLst/>
          </a:prstGeom>
          <a:noFill/>
        </p:spPr>
        <p:txBody>
          <a:bodyPr wrap="square" rtlCol="0">
            <a:spAutoFit/>
          </a:bodyPr>
          <a:lstStyle/>
          <a:p>
            <a:r>
              <a:rPr lang="en-US" dirty="0"/>
              <a:t> </a:t>
            </a:r>
          </a:p>
        </p:txBody>
      </p:sp>
      <p:cxnSp>
        <p:nvCxnSpPr>
          <p:cNvPr id="16" name="Connector: Curved 15">
            <a:extLst>
              <a:ext uri="{FF2B5EF4-FFF2-40B4-BE49-F238E27FC236}">
                <a16:creationId xmlns:a16="http://schemas.microsoft.com/office/drawing/2014/main" id="{0C301D5F-CD43-47CD-852C-6E965B7833F7}"/>
              </a:ext>
            </a:extLst>
          </p:cNvPr>
          <p:cNvCxnSpPr>
            <a:cxnSpLocks/>
            <a:stCxn id="18" idx="3"/>
            <a:endCxn id="20" idx="2"/>
          </p:cNvCxnSpPr>
          <p:nvPr/>
        </p:nvCxnSpPr>
        <p:spPr>
          <a:xfrm>
            <a:off x="3197912" y="2306539"/>
            <a:ext cx="1324171" cy="61695"/>
          </a:xfrm>
          <a:prstGeom prst="curvedConnector4">
            <a:avLst>
              <a:gd name="adj1" fmla="val 31185"/>
              <a:gd name="adj2" fmla="val 76263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20C4C149-E1A2-4463-A87C-E612CF1FB76B}"/>
              </a:ext>
            </a:extLst>
          </p:cNvPr>
          <p:cNvSpPr txBox="1"/>
          <p:nvPr/>
        </p:nvSpPr>
        <p:spPr>
          <a:xfrm>
            <a:off x="2975637" y="2121872"/>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1998901"/>
            <a:ext cx="222275" cy="369332"/>
          </a:xfrm>
          <a:prstGeom prst="rect">
            <a:avLst/>
          </a:prstGeom>
          <a:noFill/>
        </p:spPr>
        <p:txBody>
          <a:bodyPr wrap="square" rtlCol="0">
            <a:spAutoFit/>
          </a:bodyPr>
          <a:lstStyle/>
          <a:p>
            <a:r>
              <a:rPr lang="en-US" dirty="0"/>
              <a:t> </a:t>
            </a:r>
          </a:p>
        </p:txBody>
      </p:sp>
      <p:sp>
        <p:nvSpPr>
          <p:cNvPr id="11" name="Title 2">
            <a:extLst>
              <a:ext uri="{FF2B5EF4-FFF2-40B4-BE49-F238E27FC236}">
                <a16:creationId xmlns:a16="http://schemas.microsoft.com/office/drawing/2014/main" id="{4F4D2E4C-1D9F-4409-9776-22A70CC9B64D}"/>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3334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47" y="1600200"/>
            <a:ext cx="9834305" cy="4850565"/>
          </a:xfrm>
          <a:prstGeom prst="rect">
            <a:avLst/>
          </a:prstGeom>
          <a:ln>
            <a:solidFill>
              <a:schemeClr val="tx1"/>
            </a:solidFill>
          </a:ln>
        </p:spPr>
      </p:pic>
      <p:cxnSp>
        <p:nvCxnSpPr>
          <p:cNvPr id="10" name="Connector: Curved 9">
            <a:extLst>
              <a:ext uri="{FF2B5EF4-FFF2-40B4-BE49-F238E27FC236}">
                <a16:creationId xmlns:a16="http://schemas.microsoft.com/office/drawing/2014/main" id="{45FE2A9D-2200-49CF-9023-F2A32B5A158E}"/>
              </a:ext>
            </a:extLst>
          </p:cNvPr>
          <p:cNvCxnSpPr>
            <a:cxnSpLocks/>
          </p:cNvCxnSpPr>
          <p:nvPr/>
        </p:nvCxnSpPr>
        <p:spPr>
          <a:xfrm rot="5400000" flipH="1" flipV="1">
            <a:off x="5832868" y="2662419"/>
            <a:ext cx="2276545" cy="1750283"/>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TextBox 30">
            <a:extLst>
              <a:ext uri="{FF2B5EF4-FFF2-40B4-BE49-F238E27FC236}">
                <a16:creationId xmlns:a16="http://schemas.microsoft.com/office/drawing/2014/main" id="{355A9612-A714-41CA-AAF6-C487976BD1DC}"/>
              </a:ext>
            </a:extLst>
          </p:cNvPr>
          <p:cNvSpPr txBox="1"/>
          <p:nvPr/>
        </p:nvSpPr>
        <p:spPr>
          <a:xfrm>
            <a:off x="8791487" y="2646836"/>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2877922" y="4675831"/>
            <a:ext cx="5913565" cy="1631216"/>
          </a:xfrm>
          <a:prstGeom prst="rect">
            <a:avLst/>
          </a:prstGeom>
          <a:noFill/>
        </p:spPr>
        <p:txBody>
          <a:bodyPr wrap="square" rtlCol="0">
            <a:spAutoFit/>
          </a:bodyPr>
          <a:lstStyle/>
          <a:p>
            <a:pPr algn="ctr"/>
            <a:r>
              <a:rPr lang="en-US" sz="2000" b="1" i="1" dirty="0"/>
              <a:t>Phase 2 Mapping</a:t>
            </a:r>
          </a:p>
          <a:p>
            <a:pPr algn="ctr"/>
            <a:r>
              <a:rPr lang="en-US" sz="2000" dirty="0"/>
              <a:t>We will also point to the Item Cost, Item Code, and Description.  Once that is selected then we will need to map the individual item codes to the SedonaOffice RMR using the Item Mapper above.</a:t>
            </a:r>
            <a:endParaRPr lang="en-US" dirty="0"/>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2029955"/>
            <a:ext cx="222275" cy="369332"/>
          </a:xfrm>
          <a:prstGeom prst="rect">
            <a:avLst/>
          </a:prstGeom>
          <a:noFill/>
        </p:spPr>
        <p:txBody>
          <a:bodyPr wrap="square" rtlCol="0">
            <a:spAutoFit/>
          </a:bodyPr>
          <a:lstStyle/>
          <a:p>
            <a:r>
              <a:rPr lang="en-US" dirty="0"/>
              <a:t> </a:t>
            </a:r>
          </a:p>
        </p:txBody>
      </p:sp>
      <p:cxnSp>
        <p:nvCxnSpPr>
          <p:cNvPr id="16" name="Connector: Curved 15">
            <a:extLst>
              <a:ext uri="{FF2B5EF4-FFF2-40B4-BE49-F238E27FC236}">
                <a16:creationId xmlns:a16="http://schemas.microsoft.com/office/drawing/2014/main" id="{0C301D5F-CD43-47CD-852C-6E965B7833F7}"/>
              </a:ext>
            </a:extLst>
          </p:cNvPr>
          <p:cNvCxnSpPr>
            <a:cxnSpLocks/>
          </p:cNvCxnSpPr>
          <p:nvPr/>
        </p:nvCxnSpPr>
        <p:spPr>
          <a:xfrm flipV="1">
            <a:off x="1302124" y="3061014"/>
            <a:ext cx="2433699" cy="2401465"/>
          </a:xfrm>
          <a:prstGeom prst="curvedConnector3">
            <a:avLst>
              <a:gd name="adj1" fmla="val 35519"/>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20C4C149-E1A2-4463-A87C-E612CF1FB76B}"/>
              </a:ext>
            </a:extLst>
          </p:cNvPr>
          <p:cNvSpPr txBox="1"/>
          <p:nvPr/>
        </p:nvSpPr>
        <p:spPr>
          <a:xfrm>
            <a:off x="2975637" y="2152928"/>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2029957"/>
            <a:ext cx="222275" cy="369332"/>
          </a:xfrm>
          <a:prstGeom prst="rect">
            <a:avLst/>
          </a:prstGeom>
          <a:noFill/>
        </p:spPr>
        <p:txBody>
          <a:bodyPr wrap="square" rtlCol="0">
            <a:spAutoFit/>
          </a:bodyPr>
          <a:lstStyle/>
          <a:p>
            <a:r>
              <a:rPr lang="en-US" dirty="0"/>
              <a:t> </a:t>
            </a:r>
          </a:p>
        </p:txBody>
      </p:sp>
      <p:cxnSp>
        <p:nvCxnSpPr>
          <p:cNvPr id="15" name="Connector: Curved 14">
            <a:extLst>
              <a:ext uri="{FF2B5EF4-FFF2-40B4-BE49-F238E27FC236}">
                <a16:creationId xmlns:a16="http://schemas.microsoft.com/office/drawing/2014/main" id="{C8171979-4273-465F-A51E-30D14CB3C728}"/>
              </a:ext>
            </a:extLst>
          </p:cNvPr>
          <p:cNvCxnSpPr>
            <a:cxnSpLocks/>
          </p:cNvCxnSpPr>
          <p:nvPr/>
        </p:nvCxnSpPr>
        <p:spPr>
          <a:xfrm flipV="1">
            <a:off x="1302124" y="3246348"/>
            <a:ext cx="2369390" cy="1552576"/>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Connector: Curved 16">
            <a:extLst>
              <a:ext uri="{FF2B5EF4-FFF2-40B4-BE49-F238E27FC236}">
                <a16:creationId xmlns:a16="http://schemas.microsoft.com/office/drawing/2014/main" id="{8E231CC3-87CA-4E07-AA5E-B6E6B91F9BC0}"/>
              </a:ext>
            </a:extLst>
          </p:cNvPr>
          <p:cNvCxnSpPr>
            <a:cxnSpLocks/>
          </p:cNvCxnSpPr>
          <p:nvPr/>
        </p:nvCxnSpPr>
        <p:spPr>
          <a:xfrm flipV="1">
            <a:off x="1310787" y="3537560"/>
            <a:ext cx="2563547" cy="1448375"/>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itle 2">
            <a:extLst>
              <a:ext uri="{FF2B5EF4-FFF2-40B4-BE49-F238E27FC236}">
                <a16:creationId xmlns:a16="http://schemas.microsoft.com/office/drawing/2014/main" id="{67959C67-8CA8-4002-BBAC-1A7A032A4E8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7030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47" y="1600200"/>
            <a:ext cx="9834305" cy="4840321"/>
          </a:xfrm>
          <a:prstGeom prst="rect">
            <a:avLst/>
          </a:prstGeom>
          <a:ln>
            <a:solidFill>
              <a:schemeClr val="tx1"/>
            </a:solidFill>
          </a:ln>
        </p:spPr>
      </p:pic>
      <p:sp>
        <p:nvSpPr>
          <p:cNvPr id="31" name="TextBox 30">
            <a:extLst>
              <a:ext uri="{FF2B5EF4-FFF2-40B4-BE49-F238E27FC236}">
                <a16:creationId xmlns:a16="http://schemas.microsoft.com/office/drawing/2014/main" id="{355A9612-A714-41CA-AAF6-C487976BD1DC}"/>
              </a:ext>
            </a:extLst>
          </p:cNvPr>
          <p:cNvSpPr txBox="1"/>
          <p:nvPr/>
        </p:nvSpPr>
        <p:spPr>
          <a:xfrm>
            <a:off x="8791487" y="2641714"/>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4391459" y="5117082"/>
            <a:ext cx="3409080" cy="1323439"/>
          </a:xfrm>
          <a:prstGeom prst="rect">
            <a:avLst/>
          </a:prstGeom>
          <a:noFill/>
        </p:spPr>
        <p:txBody>
          <a:bodyPr wrap="square" rtlCol="0">
            <a:spAutoFit/>
          </a:bodyPr>
          <a:lstStyle/>
          <a:p>
            <a:pPr algn="ctr"/>
            <a:r>
              <a:rPr lang="en-US" sz="2000" dirty="0"/>
              <a:t>Create Reconciliation Groups by selecting bill codes and the matching RMR codes.  Then set the markup threshold.</a:t>
            </a:r>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2024833"/>
            <a:ext cx="222275" cy="369332"/>
          </a:xfrm>
          <a:prstGeom prst="rect">
            <a:avLst/>
          </a:prstGeom>
          <a:no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20C4C149-E1A2-4463-A87C-E612CF1FB76B}"/>
              </a:ext>
            </a:extLst>
          </p:cNvPr>
          <p:cNvSpPr txBox="1"/>
          <p:nvPr/>
        </p:nvSpPr>
        <p:spPr>
          <a:xfrm>
            <a:off x="2975637" y="2147806"/>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2024835"/>
            <a:ext cx="222275" cy="369332"/>
          </a:xfrm>
          <a:prstGeom prst="rect">
            <a:avLst/>
          </a:prstGeom>
          <a:noFill/>
        </p:spPr>
        <p:txBody>
          <a:bodyPr wrap="square" rtlCol="0">
            <a:spAutoFit/>
          </a:bodyPr>
          <a:lstStyle/>
          <a:p>
            <a:r>
              <a:rPr lang="en-US" dirty="0"/>
              <a:t> </a:t>
            </a:r>
          </a:p>
        </p:txBody>
      </p:sp>
      <p:sp>
        <p:nvSpPr>
          <p:cNvPr id="8" name="Title 2">
            <a:extLst>
              <a:ext uri="{FF2B5EF4-FFF2-40B4-BE49-F238E27FC236}">
                <a16:creationId xmlns:a16="http://schemas.microsoft.com/office/drawing/2014/main" id="{8FC4CC96-A330-4FE7-815A-28B54813D03A}"/>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2510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57400"/>
            <a:ext cx="11813138" cy="3477875"/>
          </a:xfrm>
          <a:prstGeom prst="rect">
            <a:avLst/>
          </a:prstGeom>
          <a:noFill/>
        </p:spPr>
        <p:txBody>
          <a:bodyPr wrap="square" rtlCol="0">
            <a:spAutoFit/>
          </a:bodyPr>
          <a:lstStyle/>
          <a:p>
            <a:r>
              <a:rPr lang="en-US" sz="2000" b="1" dirty="0"/>
              <a:t>SRM Phase 1</a:t>
            </a:r>
          </a:p>
          <a:p>
            <a:endParaRPr lang="en-US" sz="2000" b="1" dirty="0"/>
          </a:p>
          <a:p>
            <a:pPr marL="285750" indent="-285750">
              <a:buFont typeface="Arial" panose="020B0604020202020204" pitchFamily="34" charset="0"/>
              <a:buChar char="•"/>
            </a:pPr>
            <a:r>
              <a:rPr lang="en-US" sz="2000" i="1" dirty="0"/>
              <a:t>Support for Over 15 Industry Leading Service Providers</a:t>
            </a:r>
          </a:p>
          <a:p>
            <a:pPr marL="285750" indent="-285750">
              <a:buFont typeface="Arial" panose="020B0604020202020204" pitchFamily="34" charset="0"/>
              <a:buChar char="•"/>
            </a:pPr>
            <a:r>
              <a:rPr lang="en-US" sz="2000" i="1" dirty="0"/>
              <a:t>Upload Invoices or Account Lists in Excel, CSV or Text formats.</a:t>
            </a:r>
          </a:p>
          <a:p>
            <a:pPr marL="285750" indent="-285750">
              <a:buFont typeface="Arial" panose="020B0604020202020204" pitchFamily="34" charset="0"/>
              <a:buChar char="•"/>
            </a:pPr>
            <a:r>
              <a:rPr lang="en-US" sz="2000" i="1" dirty="0"/>
              <a:t>Customizable and Flexible Mapping System</a:t>
            </a:r>
          </a:p>
          <a:p>
            <a:pPr marL="285750" indent="-285750">
              <a:buFont typeface="Arial" panose="020B0604020202020204" pitchFamily="34" charset="0"/>
              <a:buChar char="•"/>
            </a:pPr>
            <a:r>
              <a:rPr lang="en-US" sz="2000" i="1" dirty="0"/>
              <a:t>Bill Account to SedonaOffice System Account Matching</a:t>
            </a:r>
          </a:p>
          <a:p>
            <a:pPr marL="285750" indent="-285750">
              <a:buFont typeface="Arial" panose="020B0604020202020204" pitchFamily="34" charset="0"/>
              <a:buChar char="•"/>
            </a:pPr>
            <a:r>
              <a:rPr lang="en-US" sz="2000" i="1" dirty="0"/>
              <a:t>System Service Tracking</a:t>
            </a:r>
          </a:p>
          <a:p>
            <a:pPr marL="285750" indent="-285750">
              <a:buFont typeface="Arial" panose="020B0604020202020204" pitchFamily="34" charset="0"/>
              <a:buChar char="•"/>
            </a:pPr>
            <a:r>
              <a:rPr lang="en-US" sz="2000" i="1" dirty="0"/>
              <a:t>Exceptions Dashboard</a:t>
            </a:r>
          </a:p>
          <a:p>
            <a:pPr marL="285750" indent="-285750">
              <a:buFont typeface="Arial" panose="020B0604020202020204" pitchFamily="34" charset="0"/>
              <a:buChar char="•"/>
            </a:pPr>
            <a:r>
              <a:rPr lang="en-US" sz="2000" i="1" dirty="0"/>
              <a:t>Bill Reconciliation History</a:t>
            </a:r>
          </a:p>
          <a:p>
            <a:pPr marL="285750" indent="-285750">
              <a:buFont typeface="Arial" panose="020B0604020202020204" pitchFamily="34" charset="0"/>
              <a:buChar char="•"/>
            </a:pPr>
            <a:r>
              <a:rPr lang="en-US" sz="2000" i="1" dirty="0"/>
              <a:t>Additional Provider Support Available Upon Request</a:t>
            </a:r>
            <a:endParaRPr lang="en-US" sz="1400" i="1" dirty="0"/>
          </a:p>
          <a:p>
            <a:endParaRPr lang="en-US" sz="20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18383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6" end="6"/>
                                            </p:txEl>
                                          </p:spTgt>
                                        </p:tgtEl>
                                        <p:attrNameLst>
                                          <p:attrName>style.visibility</p:attrName>
                                        </p:attrNameLst>
                                      </p:cBhvr>
                                      <p:to>
                                        <p:strVal val="visible"/>
                                      </p:to>
                                    </p:set>
                                    <p:animEffect transition="in" filter="wipe(left)">
                                      <p:cBhvr>
                                        <p:cTn id="22" dur="1000"/>
                                        <p:tgtEl>
                                          <p:spTgt spid="123">
                                            <p:txEl>
                                              <p:pRg st="6" end="6"/>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3">
                                            <p:txEl>
                                              <p:pRg st="7" end="7"/>
                                            </p:txEl>
                                          </p:spTgt>
                                        </p:tgtEl>
                                        <p:attrNameLst>
                                          <p:attrName>style.visibility</p:attrName>
                                        </p:attrNameLst>
                                      </p:cBhvr>
                                      <p:to>
                                        <p:strVal val="visible"/>
                                      </p:to>
                                    </p:set>
                                    <p:animEffect transition="in" filter="wipe(left)">
                                      <p:cBhvr>
                                        <p:cTn id="25" dur="1000"/>
                                        <p:tgtEl>
                                          <p:spTgt spid="123">
                                            <p:txEl>
                                              <p:pRg st="7" end="7"/>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3">
                                            <p:txEl>
                                              <p:pRg st="8" end="8"/>
                                            </p:txEl>
                                          </p:spTgt>
                                        </p:tgtEl>
                                        <p:attrNameLst>
                                          <p:attrName>style.visibility</p:attrName>
                                        </p:attrNameLst>
                                      </p:cBhvr>
                                      <p:to>
                                        <p:strVal val="visible"/>
                                      </p:to>
                                    </p:set>
                                    <p:animEffect transition="in" filter="wipe(left)">
                                      <p:cBhvr>
                                        <p:cTn id="28" dur="1000"/>
                                        <p:tgtEl>
                                          <p:spTgt spid="123">
                                            <p:txEl>
                                              <p:pRg st="8" end="8"/>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23">
                                            <p:txEl>
                                              <p:pRg st="9" end="9"/>
                                            </p:txEl>
                                          </p:spTgt>
                                        </p:tgtEl>
                                        <p:attrNameLst>
                                          <p:attrName>style.visibility</p:attrName>
                                        </p:attrNameLst>
                                      </p:cBhvr>
                                      <p:to>
                                        <p:strVal val="visible"/>
                                      </p:to>
                                    </p:set>
                                    <p:animEffect transition="in" filter="wipe(left)">
                                      <p:cBhvr>
                                        <p:cTn id="31" dur="1000"/>
                                        <p:tgtEl>
                                          <p:spTgt spid="12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250"/>
                                        <p:tgtEl>
                                          <p:spTgt spid="59"/>
                                        </p:tgtEl>
                                      </p:cBhvr>
                                    </p:animEffect>
                                  </p:childTnLst>
                                </p:cTn>
                              </p:par>
                            </p:childTnLst>
                          </p:cTn>
                        </p:par>
                        <p:par>
                          <p:cTn id="39" fill="hold">
                            <p:stCondLst>
                              <p:cond delay="1250"/>
                            </p:stCondLst>
                            <p:childTnLst>
                              <p:par>
                                <p:cTn id="40" presetID="10" presetClass="entr" presetSubtype="0" fill="hold"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250"/>
                                        <p:tgtEl>
                                          <p:spTgt spid="10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fade">
                                      <p:cBhvr>
                                        <p:cTn id="46"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57400"/>
            <a:ext cx="11813138" cy="3877985"/>
          </a:xfrm>
          <a:prstGeom prst="rect">
            <a:avLst/>
          </a:prstGeom>
          <a:noFill/>
        </p:spPr>
        <p:txBody>
          <a:bodyPr wrap="square" rtlCol="0">
            <a:spAutoFit/>
          </a:bodyPr>
          <a:lstStyle/>
          <a:p>
            <a:r>
              <a:rPr lang="en-US" sz="2000" b="1" dirty="0"/>
              <a:t>SRM Phase 2</a:t>
            </a:r>
          </a:p>
          <a:p>
            <a:endParaRPr lang="en-US" sz="2400" b="1" dirty="0"/>
          </a:p>
          <a:p>
            <a:pPr marL="285750" indent="-285750">
              <a:buFont typeface="Arial" panose="020B0604020202020204" pitchFamily="34" charset="0"/>
              <a:buChar char="•"/>
            </a:pPr>
            <a:r>
              <a:rPr lang="en-US" i="1" dirty="0"/>
              <a:t>Total Customer System RMR to Total Bill Cost Comparison</a:t>
            </a:r>
          </a:p>
          <a:p>
            <a:pPr marL="742950" lvl="1" indent="-285750">
              <a:buFont typeface="Arial" panose="020B0604020202020204" pitchFamily="34" charset="0"/>
              <a:buChar char="•"/>
            </a:pPr>
            <a:r>
              <a:rPr lang="en-US" sz="1400" i="1" dirty="0"/>
              <a:t>Is the Total RMR &gt; the Total Cost on the Bill?</a:t>
            </a:r>
          </a:p>
          <a:p>
            <a:pPr marL="742950" lvl="1" indent="-285750">
              <a:buFont typeface="Arial" panose="020B0604020202020204" pitchFamily="34" charset="0"/>
              <a:buChar char="•"/>
            </a:pPr>
            <a:r>
              <a:rPr lang="en-US" sz="1400" i="1" dirty="0"/>
              <a:t>Recurring Must be Loaded on the System Record</a:t>
            </a:r>
          </a:p>
          <a:p>
            <a:pPr marL="742950" lvl="1" indent="-285750">
              <a:buFont typeface="Arial" panose="020B0604020202020204" pitchFamily="34" charset="0"/>
              <a:buChar char="•"/>
            </a:pPr>
            <a:r>
              <a:rPr lang="en-US" sz="1400" i="1" dirty="0"/>
              <a:t>SRM will only compare total cost from approved SedonaOffice Recurring Item Codes as specified in the SRM setup for each service provider.</a:t>
            </a:r>
          </a:p>
          <a:p>
            <a:pPr marL="742950" lvl="1"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i="1" dirty="0"/>
              <a:t>Customer System RMR to Bill Line Item Cost Comparison</a:t>
            </a:r>
          </a:p>
          <a:p>
            <a:pPr marL="742950" lvl="1" indent="-285750">
              <a:buFont typeface="Arial" panose="020B0604020202020204" pitchFamily="34" charset="0"/>
              <a:buChar char="•"/>
            </a:pPr>
            <a:r>
              <a:rPr lang="en-US" sz="1400" i="1" dirty="0"/>
              <a:t>Is the Recurring Line &gt; the Bill Line Item?</a:t>
            </a:r>
          </a:p>
          <a:p>
            <a:pPr marL="742950" lvl="1" indent="-285750">
              <a:buFont typeface="Arial" panose="020B0604020202020204" pitchFamily="34" charset="0"/>
              <a:buChar char="•"/>
            </a:pPr>
            <a:r>
              <a:rPr lang="en-US" sz="1400" i="1" dirty="0"/>
              <a:t>SRM will provide a 1:1 mapping from the Bill Invoice Items to SedonaOffice Recurring Item Codes for each service provider.</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Create and Reconcile Your Own Custom Providers and Services</a:t>
            </a:r>
            <a:endParaRPr lang="en-US" sz="2000" i="1" dirty="0"/>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Customer Level Statistics with Trend Analysis and History</a:t>
            </a:r>
            <a:endParaRPr lang="en-US" sz="16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4370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7" end="7"/>
                                            </p:txEl>
                                          </p:spTgt>
                                        </p:tgtEl>
                                        <p:attrNameLst>
                                          <p:attrName>style.visibility</p:attrName>
                                        </p:attrNameLst>
                                      </p:cBhvr>
                                      <p:to>
                                        <p:strVal val="visible"/>
                                      </p:to>
                                    </p:set>
                                    <p:animEffect transition="in" filter="wipe(left)">
                                      <p:cBhvr>
                                        <p:cTn id="22" dur="1000"/>
                                        <p:tgtEl>
                                          <p:spTgt spid="123">
                                            <p:txEl>
                                              <p:pRg st="7" end="7"/>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3">
                                            <p:txEl>
                                              <p:pRg st="8" end="8"/>
                                            </p:txEl>
                                          </p:spTgt>
                                        </p:tgtEl>
                                        <p:attrNameLst>
                                          <p:attrName>style.visibility</p:attrName>
                                        </p:attrNameLst>
                                      </p:cBhvr>
                                      <p:to>
                                        <p:strVal val="visible"/>
                                      </p:to>
                                    </p:set>
                                    <p:animEffect transition="in" filter="wipe(left)">
                                      <p:cBhvr>
                                        <p:cTn id="25" dur="1000"/>
                                        <p:tgtEl>
                                          <p:spTgt spid="123">
                                            <p:txEl>
                                              <p:pRg st="8" end="8"/>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3">
                                            <p:txEl>
                                              <p:pRg st="9" end="9"/>
                                            </p:txEl>
                                          </p:spTgt>
                                        </p:tgtEl>
                                        <p:attrNameLst>
                                          <p:attrName>style.visibility</p:attrName>
                                        </p:attrNameLst>
                                      </p:cBhvr>
                                      <p:to>
                                        <p:strVal val="visible"/>
                                      </p:to>
                                    </p:set>
                                    <p:animEffect transition="in" filter="wipe(left)">
                                      <p:cBhvr>
                                        <p:cTn id="28" dur="1000"/>
                                        <p:tgtEl>
                                          <p:spTgt spid="123">
                                            <p:txEl>
                                              <p:pRg st="9" end="9"/>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23">
                                            <p:txEl>
                                              <p:pRg st="11" end="11"/>
                                            </p:txEl>
                                          </p:spTgt>
                                        </p:tgtEl>
                                        <p:attrNameLst>
                                          <p:attrName>style.visibility</p:attrName>
                                        </p:attrNameLst>
                                      </p:cBhvr>
                                      <p:to>
                                        <p:strVal val="visible"/>
                                      </p:to>
                                    </p:set>
                                    <p:animEffect transition="in" filter="wipe(left)">
                                      <p:cBhvr>
                                        <p:cTn id="31" dur="1000"/>
                                        <p:tgtEl>
                                          <p:spTgt spid="123">
                                            <p:txEl>
                                              <p:pRg st="11" end="1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23">
                                            <p:txEl>
                                              <p:pRg st="13" end="13"/>
                                            </p:txEl>
                                          </p:spTgt>
                                        </p:tgtEl>
                                        <p:attrNameLst>
                                          <p:attrName>style.visibility</p:attrName>
                                        </p:attrNameLst>
                                      </p:cBhvr>
                                      <p:to>
                                        <p:strVal val="visible"/>
                                      </p:to>
                                    </p:set>
                                    <p:animEffect transition="in" filter="wipe(left)">
                                      <p:cBhvr>
                                        <p:cTn id="34" dur="1000"/>
                                        <p:tgtEl>
                                          <p:spTgt spid="123">
                                            <p:txEl>
                                              <p:pRg st="13" end="1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250"/>
                                        <p:tgtEl>
                                          <p:spTgt spid="59"/>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250"/>
                                        <p:tgtEl>
                                          <p:spTgt spid="10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48232"/>
            <a:ext cx="11813138" cy="2523768"/>
          </a:xfrm>
          <a:prstGeom prst="rect">
            <a:avLst/>
          </a:prstGeom>
          <a:noFill/>
        </p:spPr>
        <p:txBody>
          <a:bodyPr wrap="square" rtlCol="0">
            <a:spAutoFit/>
          </a:bodyPr>
          <a:lstStyle/>
          <a:p>
            <a:r>
              <a:rPr lang="en-US" sz="2000" b="1" dirty="0"/>
              <a:t>SRM Future Development</a:t>
            </a:r>
          </a:p>
          <a:p>
            <a:endParaRPr lang="en-US" sz="2400" b="1" dirty="0"/>
          </a:p>
          <a:p>
            <a:pPr marL="285750" indent="-285750">
              <a:buFont typeface="Arial" panose="020B0604020202020204" pitchFamily="34" charset="0"/>
              <a:buChar char="•"/>
            </a:pPr>
            <a:r>
              <a:rPr lang="en-US" i="1" dirty="0"/>
              <a:t>Use Bill Costs in the OPT Profit &amp; Loss Module</a:t>
            </a:r>
          </a:p>
          <a:p>
            <a:pPr marL="285750" indent="-285750">
              <a:buFont typeface="Arial" panose="020B0604020202020204" pitchFamily="34" charset="0"/>
              <a:buChar char="•"/>
            </a:pPr>
            <a:r>
              <a:rPr lang="en-US" i="1" dirty="0"/>
              <a:t>API Support for Service Providers</a:t>
            </a:r>
          </a:p>
          <a:p>
            <a:pPr marL="285750" indent="-285750">
              <a:buFont typeface="Arial" panose="020B0604020202020204" pitchFamily="34" charset="0"/>
              <a:buChar char="•"/>
            </a:pPr>
            <a:r>
              <a:rPr lang="en-US" i="1" dirty="0"/>
              <a:t>Direct Connection to Manitou and other ODBC Databases</a:t>
            </a:r>
          </a:p>
          <a:p>
            <a:pPr marL="285750" indent="-285750">
              <a:buFont typeface="Arial" panose="020B0604020202020204" pitchFamily="34" charset="0"/>
              <a:buChar char="•"/>
            </a:pPr>
            <a:r>
              <a:rPr lang="en-US" i="1" dirty="0"/>
              <a:t>Create Vendor Bills in SedonaOffice from Completed Reconciliations</a:t>
            </a:r>
          </a:p>
          <a:p>
            <a:pPr marL="285750" indent="-285750">
              <a:buFont typeface="Arial" panose="020B0604020202020204" pitchFamily="34" charset="0"/>
              <a:buChar char="•"/>
            </a:pPr>
            <a:r>
              <a:rPr lang="en-US" i="1" dirty="0"/>
              <a:t>Create Customer Bill-Back Invoices from Service Bill Items</a:t>
            </a:r>
            <a:endParaRPr lang="en-US" sz="1600" i="1" dirty="0"/>
          </a:p>
          <a:p>
            <a:endParaRPr lang="en-US" sz="20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234216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6" end="6"/>
                                            </p:txEl>
                                          </p:spTgt>
                                        </p:tgtEl>
                                        <p:attrNameLst>
                                          <p:attrName>style.visibility</p:attrName>
                                        </p:attrNameLst>
                                      </p:cBhvr>
                                      <p:to>
                                        <p:strVal val="visible"/>
                                      </p:to>
                                    </p:set>
                                    <p:animEffect transition="in" filter="wipe(left)">
                                      <p:cBhvr>
                                        <p:cTn id="22" dur="1000"/>
                                        <p:tgtEl>
                                          <p:spTgt spid="12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250"/>
                                        <p:tgtEl>
                                          <p:spTgt spid="106"/>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433638"/>
            <a:ext cx="12192000" cy="1470025"/>
          </a:xfrm>
        </p:spPr>
        <p:txBody>
          <a:bodyPr/>
          <a:lstStyle/>
          <a:p>
            <a:pPr algn="ctr"/>
            <a:r>
              <a:rPr lang="en-US" b="0" dirty="0">
                <a:solidFill>
                  <a:srgbClr val="15C2F5"/>
                </a:solidFill>
                <a:cs typeface="Arial" panose="020B0604020202020204" pitchFamily="34" charset="0"/>
              </a:rPr>
              <a:t>OPT Document Handler (DH)</a:t>
            </a:r>
            <a:endParaRPr lang="en-US" b="0" i="1" dirty="0">
              <a:solidFill>
                <a:srgbClr val="15C2F5"/>
              </a:solidFill>
              <a:latin typeface="Arial" panose="020B0604020202020204" pitchFamily="34" charset="0"/>
              <a:cs typeface="Arial" panose="020B0604020202020204" pitchFamily="34" charset="0"/>
            </a:endParaRPr>
          </a:p>
        </p:txBody>
      </p:sp>
      <p:sp>
        <p:nvSpPr>
          <p:cNvPr id="5" name="Subtitle 4"/>
          <p:cNvSpPr>
            <a:spLocks noGrp="1"/>
          </p:cNvSpPr>
          <p:nvPr>
            <p:ph type="subTitle" idx="4294967295"/>
          </p:nvPr>
        </p:nvSpPr>
        <p:spPr>
          <a:xfrm>
            <a:off x="0" y="3886200"/>
            <a:ext cx="12192000" cy="1752600"/>
          </a:xfrm>
        </p:spPr>
        <p:txBody>
          <a:bodyPr/>
          <a:lstStyle/>
          <a:p>
            <a:pPr marL="0" indent="0" algn="ctr">
              <a:buNone/>
            </a:pPr>
            <a:r>
              <a:rPr lang="en-US" sz="2000" dirty="0"/>
              <a:t>Presented By:</a:t>
            </a:r>
          </a:p>
          <a:p>
            <a:pPr marL="0" indent="0" algn="ctr">
              <a:buNone/>
            </a:pPr>
            <a:r>
              <a:rPr lang="en-US" dirty="0"/>
              <a:t>OPT Business Services</a:t>
            </a:r>
          </a:p>
          <a:p>
            <a:pPr marL="0" indent="0" algn="ctr">
              <a:buNone/>
            </a:pPr>
            <a:r>
              <a:rPr lang="en-US" sz="2000" dirty="0"/>
              <a:t>OPT Business Services, Inc.</a:t>
            </a:r>
          </a:p>
        </p:txBody>
      </p:sp>
      <p:sp>
        <p:nvSpPr>
          <p:cNvPr id="6" name="TextBox 5">
            <a:extLst>
              <a:ext uri="{FF2B5EF4-FFF2-40B4-BE49-F238E27FC236}">
                <a16:creationId xmlns:a16="http://schemas.microsoft.com/office/drawing/2014/main" id="{96009EAF-1968-45C5-82BB-4C8CED6D9D5F}"/>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i="1" dirty="0">
                <a:solidFill>
                  <a:srgbClr val="004065"/>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b="1" i="1" dirty="0">
                <a:solidFill>
                  <a:srgbClr val="C00000"/>
                </a:solidFill>
                <a:latin typeface="+mj-lt"/>
              </a:rPr>
              <a:t>Document Handler (DH)</a:t>
            </a:r>
            <a:endParaRPr lang="en-US" sz="1400" i="1" dirty="0">
              <a:solidFill>
                <a:srgbClr val="004065"/>
              </a:solidFill>
              <a:latin typeface="+mj-lt"/>
            </a:endParaRPr>
          </a:p>
          <a:p>
            <a:r>
              <a:rPr lang="en-US" sz="1400" i="1" dirty="0">
                <a:solidFill>
                  <a:srgbClr val="004065"/>
                </a:solidFill>
                <a:latin typeface="+mj-lt"/>
              </a:rPr>
              <a:t>Timeline Module (TM)</a:t>
            </a:r>
          </a:p>
          <a:p>
            <a:r>
              <a:rPr lang="en-US" sz="1400" i="1" dirty="0">
                <a:solidFill>
                  <a:srgbClr val="004065"/>
                </a:solidFill>
                <a:latin typeface="+mj-lt"/>
              </a:rPr>
              <a:t>Survey Module (SM)</a:t>
            </a:r>
            <a:endParaRPr lang="en-US" sz="1400" i="1" dirty="0">
              <a:solidFill>
                <a:srgbClr val="004065"/>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7" name="TextBox 6">
            <a:extLst>
              <a:ext uri="{FF2B5EF4-FFF2-40B4-BE49-F238E27FC236}">
                <a16:creationId xmlns:a16="http://schemas.microsoft.com/office/drawing/2014/main" id="{18AF9632-8E78-4C5D-A7E1-960FBCA7F027}"/>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Tree>
    <p:extLst>
      <p:ext uri="{BB962C8B-B14F-4D97-AF65-F5344CB8AC3E}">
        <p14:creationId xmlns:p14="http://schemas.microsoft.com/office/powerpoint/2010/main" val="21124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5140" y="1609077"/>
            <a:ext cx="9121718" cy="4897830"/>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1">
            <a:extLst>
              <a:ext uri="{FF2B5EF4-FFF2-40B4-BE49-F238E27FC236}">
                <a16:creationId xmlns:a16="http://schemas.microsoft.com/office/drawing/2014/main" id="{83AC88A9-3E1C-4595-885F-F9A457B5B96C}"/>
              </a:ext>
            </a:extLst>
          </p:cNvPr>
          <p:cNvSpPr txBox="1">
            <a:spLocks/>
          </p:cNvSpPr>
          <p:nvPr/>
        </p:nvSpPr>
        <p:spPr>
          <a:xfrm>
            <a:off x="571500" y="564725"/>
            <a:ext cx="116205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Document Group Settings</a:t>
            </a:r>
          </a:p>
        </p:txBody>
      </p:sp>
    </p:spTree>
    <p:extLst>
      <p:ext uri="{BB962C8B-B14F-4D97-AF65-F5344CB8AC3E}">
        <p14:creationId xmlns:p14="http://schemas.microsoft.com/office/powerpoint/2010/main" val="17846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3437" y="1609120"/>
            <a:ext cx="9945125" cy="4897743"/>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1">
            <a:extLst>
              <a:ext uri="{FF2B5EF4-FFF2-40B4-BE49-F238E27FC236}">
                <a16:creationId xmlns:a16="http://schemas.microsoft.com/office/drawing/2014/main" id="{83AC88A9-3E1C-4595-885F-F9A457B5B96C}"/>
              </a:ext>
            </a:extLst>
          </p:cNvPr>
          <p:cNvSpPr txBox="1">
            <a:spLocks/>
          </p:cNvSpPr>
          <p:nvPr/>
        </p:nvSpPr>
        <p:spPr>
          <a:xfrm>
            <a:off x="571500" y="564725"/>
            <a:ext cx="116205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Select Document Types</a:t>
            </a:r>
          </a:p>
        </p:txBody>
      </p:sp>
    </p:spTree>
    <p:extLst>
      <p:ext uri="{BB962C8B-B14F-4D97-AF65-F5344CB8AC3E}">
        <p14:creationId xmlns:p14="http://schemas.microsoft.com/office/powerpoint/2010/main" val="20060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433638"/>
            <a:ext cx="12192000" cy="1470025"/>
          </a:xfrm>
        </p:spPr>
        <p:txBody>
          <a:bodyPr/>
          <a:lstStyle/>
          <a:p>
            <a:pPr algn="ctr"/>
            <a:r>
              <a:rPr lang="en-US" b="0" dirty="0">
                <a:solidFill>
                  <a:srgbClr val="15C2F5"/>
                </a:solidFill>
                <a:cs typeface="Arial" panose="020B0604020202020204" pitchFamily="34" charset="0"/>
              </a:rPr>
              <a:t>OPT Survey Module (SM)</a:t>
            </a:r>
            <a:endParaRPr lang="en-US" b="0" i="1" dirty="0">
              <a:solidFill>
                <a:srgbClr val="15C2F5"/>
              </a:solidFill>
              <a:latin typeface="Arial" panose="020B0604020202020204" pitchFamily="34" charset="0"/>
              <a:cs typeface="Arial" panose="020B0604020202020204" pitchFamily="34" charset="0"/>
            </a:endParaRPr>
          </a:p>
        </p:txBody>
      </p:sp>
      <p:sp>
        <p:nvSpPr>
          <p:cNvPr id="5" name="Subtitle 4"/>
          <p:cNvSpPr>
            <a:spLocks noGrp="1"/>
          </p:cNvSpPr>
          <p:nvPr>
            <p:ph type="subTitle" idx="4294967295"/>
          </p:nvPr>
        </p:nvSpPr>
        <p:spPr>
          <a:xfrm>
            <a:off x="0" y="3886200"/>
            <a:ext cx="12192000" cy="1752600"/>
          </a:xfrm>
        </p:spPr>
        <p:txBody>
          <a:bodyPr/>
          <a:lstStyle/>
          <a:p>
            <a:pPr marL="0" indent="0" algn="ctr">
              <a:buNone/>
            </a:pPr>
            <a:r>
              <a:rPr lang="en-US" sz="2000" dirty="0"/>
              <a:t>Presented By:</a:t>
            </a:r>
          </a:p>
          <a:p>
            <a:pPr marL="0" indent="0" algn="ctr">
              <a:buNone/>
            </a:pPr>
            <a:r>
              <a:rPr lang="en-US" dirty="0"/>
              <a:t>OPT Business Services</a:t>
            </a:r>
          </a:p>
          <a:p>
            <a:pPr marL="0" indent="0" algn="ctr">
              <a:buNone/>
            </a:pPr>
            <a:r>
              <a:rPr lang="en-US" sz="2000" dirty="0"/>
              <a:t>OPT Business Services, Inc.</a:t>
            </a:r>
          </a:p>
        </p:txBody>
      </p:sp>
      <p:sp>
        <p:nvSpPr>
          <p:cNvPr id="6" name="TextBox 5">
            <a:extLst>
              <a:ext uri="{FF2B5EF4-FFF2-40B4-BE49-F238E27FC236}">
                <a16:creationId xmlns:a16="http://schemas.microsoft.com/office/drawing/2014/main" id="{C2E01368-36D9-40F5-A551-AE562742814B}"/>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i="1" dirty="0">
                <a:solidFill>
                  <a:srgbClr val="004065"/>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i="1" dirty="0">
                <a:solidFill>
                  <a:srgbClr val="004065"/>
                </a:solidFill>
                <a:latin typeface="+mj-lt"/>
              </a:rPr>
              <a:t>Document Handler (DH)</a:t>
            </a:r>
          </a:p>
          <a:p>
            <a:r>
              <a:rPr lang="en-US" sz="1400" i="1" dirty="0">
                <a:solidFill>
                  <a:srgbClr val="004065"/>
                </a:solidFill>
                <a:latin typeface="+mj-lt"/>
              </a:rPr>
              <a:t>Timeline Module (TM)</a:t>
            </a:r>
          </a:p>
          <a:p>
            <a:r>
              <a:rPr lang="en-US" sz="1400" b="1" i="1" dirty="0">
                <a:solidFill>
                  <a:srgbClr val="C00000"/>
                </a:solidFill>
                <a:latin typeface="+mj-lt"/>
              </a:rPr>
              <a:t>Survey Module (SM)</a:t>
            </a:r>
            <a:endParaRPr lang="en-US" sz="1400" b="1" i="1" dirty="0">
              <a:solidFill>
                <a:srgbClr val="C00000"/>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7" name="TextBox 6">
            <a:extLst>
              <a:ext uri="{FF2B5EF4-FFF2-40B4-BE49-F238E27FC236}">
                <a16:creationId xmlns:a16="http://schemas.microsoft.com/office/drawing/2014/main" id="{C3D52937-3A94-4208-8465-8EF37D427067}"/>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Tree>
    <p:extLst>
      <p:ext uri="{BB962C8B-B14F-4D97-AF65-F5344CB8AC3E}">
        <p14:creationId xmlns:p14="http://schemas.microsoft.com/office/powerpoint/2010/main" val="19529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C_2020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C_2020_Template.potx" id="{296880BA-185E-4C7A-9847-23A95CBC93C5}" vid="{E974B537-ECC6-4708-99D2-617DE0725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SOUC_2020_Template</Template>
  <TotalTime>913</TotalTime>
  <Words>6506</Words>
  <Application>Microsoft Office PowerPoint</Application>
  <PresentationFormat>Widescreen</PresentationFormat>
  <Paragraphs>646</Paragraphs>
  <Slides>57</Slides>
  <Notes>32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SOUC_2020_Template</vt:lpstr>
      <vt:lpstr>OPT Web Services Modules</vt:lpstr>
      <vt:lpstr>PowerPoint Presentation</vt:lpstr>
      <vt:lpstr>OPT Timeline Module</vt:lpstr>
      <vt:lpstr>PowerPoint Presentation</vt:lpstr>
      <vt:lpstr>PowerPoint Presentation</vt:lpstr>
      <vt:lpstr>OPT Document Handler (DH)</vt:lpstr>
      <vt:lpstr>PowerPoint Presentation</vt:lpstr>
      <vt:lpstr>PowerPoint Presentation</vt:lpstr>
      <vt:lpstr>OPT Survey Module (SM)</vt:lpstr>
      <vt:lpstr>PowerPoint Presentation</vt:lpstr>
      <vt:lpstr>PowerPoint Presentation</vt:lpstr>
      <vt:lpstr>PowerPoint Presentation</vt:lpstr>
      <vt:lpstr>PowerPoint Presentation</vt:lpstr>
      <vt:lpstr>OPT Services  Reconciliation Module (SRM)</vt:lpstr>
      <vt:lpstr>PowerPoint Presentation</vt:lpstr>
      <vt:lpstr>OPT Services Reconciliation Module (SRM)</vt:lpstr>
      <vt:lpstr>PowerPoint Presentation</vt:lpstr>
      <vt:lpstr>PowerPoint Presentation</vt:lpstr>
      <vt:lpstr>OPT Services Reconciliation Module (SRM)</vt:lpstr>
      <vt:lpstr>OPT Services Reconciliation Module (SRM)</vt:lpstr>
      <vt:lpstr>PowerPoint Presentation</vt:lpstr>
      <vt:lpstr>PowerPoint Presentation</vt:lpstr>
      <vt:lpstr>PowerPoint Presentation</vt:lpstr>
      <vt:lpstr>PowerPoint Presentation</vt:lpstr>
      <vt:lpstr>PowerPoint Presentation</vt:lpstr>
      <vt:lpstr>OPT Services Reconciliation Module (SRM)</vt:lpstr>
      <vt:lpstr>PowerPoint Presentation</vt:lpstr>
      <vt:lpstr>Phase 1 Exception: Missing in Missing in Bill</vt:lpstr>
      <vt:lpstr>Phase 2 Exception: Missing Bill Item</vt:lpstr>
      <vt:lpstr>Phase 2 Exception: Missing SedonaOffice RMR Item</vt:lpstr>
      <vt:lpstr>Phase 2 Exception: Low Profit Margin</vt:lpstr>
      <vt:lpstr>Phase 2 Exception: $0.00 Profit or No Charges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 Services Reconciliation Module (SRM)</vt:lpstr>
      <vt:lpstr>SRM Service Setup and RMR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 Services Reconciliation Module (SRM)</vt:lpstr>
      <vt:lpstr>OPT Services Reconciliation Module (SRM)</vt:lpstr>
      <vt:lpstr>OPT Services Reconciliation Module (SRM)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Swindell</dc:creator>
  <cp:lastModifiedBy>Brad Swindell</cp:lastModifiedBy>
  <cp:revision>48</cp:revision>
  <dcterms:created xsi:type="dcterms:W3CDTF">2019-01-28T07:35:35Z</dcterms:created>
  <dcterms:modified xsi:type="dcterms:W3CDTF">2020-01-30T21:39:24Z</dcterms:modified>
</cp:coreProperties>
</file>