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347" r:id="rId2"/>
    <p:sldId id="262" r:id="rId3"/>
    <p:sldId id="266" r:id="rId4"/>
    <p:sldId id="318" r:id="rId5"/>
    <p:sldId id="319" r:id="rId6"/>
    <p:sldId id="256" r:id="rId7"/>
    <p:sldId id="326" r:id="rId8"/>
    <p:sldId id="330" r:id="rId9"/>
    <p:sldId id="331" r:id="rId10"/>
    <p:sldId id="333" r:id="rId11"/>
    <p:sldId id="334" r:id="rId12"/>
    <p:sldId id="335" r:id="rId13"/>
    <p:sldId id="327" r:id="rId14"/>
    <p:sldId id="271" r:id="rId15"/>
    <p:sldId id="337" r:id="rId16"/>
    <p:sldId id="338" r:id="rId17"/>
    <p:sldId id="339" r:id="rId18"/>
    <p:sldId id="341" r:id="rId19"/>
    <p:sldId id="340" r:id="rId20"/>
    <p:sldId id="311" r:id="rId21"/>
    <p:sldId id="315" r:id="rId22"/>
    <p:sldId id="312" r:id="rId23"/>
    <p:sldId id="313" r:id="rId24"/>
    <p:sldId id="314" r:id="rId25"/>
    <p:sldId id="316" r:id="rId26"/>
    <p:sldId id="317" r:id="rId27"/>
    <p:sldId id="272" r:id="rId28"/>
    <p:sldId id="273" r:id="rId29"/>
    <p:sldId id="322" r:id="rId30"/>
    <p:sldId id="323" r:id="rId31"/>
    <p:sldId id="328" r:id="rId32"/>
    <p:sldId id="342" r:id="rId33"/>
    <p:sldId id="274" r:id="rId34"/>
    <p:sldId id="294" r:id="rId35"/>
    <p:sldId id="295" r:id="rId36"/>
    <p:sldId id="296" r:id="rId37"/>
    <p:sldId id="297" r:id="rId38"/>
    <p:sldId id="299" r:id="rId39"/>
    <p:sldId id="298" r:id="rId40"/>
    <p:sldId id="324" r:id="rId41"/>
    <p:sldId id="325" r:id="rId42"/>
    <p:sldId id="320" r:id="rId43"/>
    <p:sldId id="321" r:id="rId44"/>
    <p:sldId id="34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065"/>
    <a:srgbClr val="15C2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62" d="100"/>
          <a:sy n="162" d="100"/>
        </p:scale>
        <p:origin x="186" y="114"/>
      </p:cViewPr>
      <p:guideLst>
        <p:guide orient="horz" pos="2160"/>
        <p:guide pos="3840"/>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9E54DA-4145-4796-BC20-1691C95CC480}" type="datetimeFigureOut">
              <a:rPr lang="en-US" smtClean="0"/>
              <a:t>1/30/2020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485B26-C603-48EC-B839-942511790BEF}" type="slidenum">
              <a:rPr lang="en-US" smtClean="0"/>
              <a:t>‹#›</a:t>
            </a:fld>
            <a:endParaRPr lang="en-US"/>
          </a:p>
        </p:txBody>
      </p:sp>
    </p:spTree>
    <p:extLst>
      <p:ext uri="{BB962C8B-B14F-4D97-AF65-F5344CB8AC3E}">
        <p14:creationId xmlns:p14="http://schemas.microsoft.com/office/powerpoint/2010/main" val="3670640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4</a:t>
            </a:fld>
            <a:endParaRPr lang="en-US" dirty="0"/>
          </a:p>
        </p:txBody>
      </p:sp>
    </p:spTree>
    <p:extLst>
      <p:ext uri="{BB962C8B-B14F-4D97-AF65-F5344CB8AC3E}">
        <p14:creationId xmlns:p14="http://schemas.microsoft.com/office/powerpoint/2010/main" val="829705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21</a:t>
            </a:fld>
            <a:endParaRPr lang="en-US" dirty="0"/>
          </a:p>
        </p:txBody>
      </p:sp>
    </p:spTree>
    <p:extLst>
      <p:ext uri="{BB962C8B-B14F-4D97-AF65-F5344CB8AC3E}">
        <p14:creationId xmlns:p14="http://schemas.microsoft.com/office/powerpoint/2010/main" val="957648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22</a:t>
            </a:fld>
            <a:endParaRPr lang="en-US" dirty="0"/>
          </a:p>
        </p:txBody>
      </p:sp>
    </p:spTree>
    <p:extLst>
      <p:ext uri="{BB962C8B-B14F-4D97-AF65-F5344CB8AC3E}">
        <p14:creationId xmlns:p14="http://schemas.microsoft.com/office/powerpoint/2010/main" val="3026650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23</a:t>
            </a:fld>
            <a:endParaRPr lang="en-US" dirty="0"/>
          </a:p>
        </p:txBody>
      </p:sp>
    </p:spTree>
    <p:extLst>
      <p:ext uri="{BB962C8B-B14F-4D97-AF65-F5344CB8AC3E}">
        <p14:creationId xmlns:p14="http://schemas.microsoft.com/office/powerpoint/2010/main" val="968228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24</a:t>
            </a:fld>
            <a:endParaRPr lang="en-US" dirty="0"/>
          </a:p>
        </p:txBody>
      </p:sp>
    </p:spTree>
    <p:extLst>
      <p:ext uri="{BB962C8B-B14F-4D97-AF65-F5344CB8AC3E}">
        <p14:creationId xmlns:p14="http://schemas.microsoft.com/office/powerpoint/2010/main" val="4242837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25</a:t>
            </a:fld>
            <a:endParaRPr lang="en-US" dirty="0"/>
          </a:p>
        </p:txBody>
      </p:sp>
    </p:spTree>
    <p:extLst>
      <p:ext uri="{BB962C8B-B14F-4D97-AF65-F5344CB8AC3E}">
        <p14:creationId xmlns:p14="http://schemas.microsoft.com/office/powerpoint/2010/main" val="2363670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26</a:t>
            </a:fld>
            <a:endParaRPr lang="en-US" dirty="0"/>
          </a:p>
        </p:txBody>
      </p:sp>
    </p:spTree>
    <p:extLst>
      <p:ext uri="{BB962C8B-B14F-4D97-AF65-F5344CB8AC3E}">
        <p14:creationId xmlns:p14="http://schemas.microsoft.com/office/powerpoint/2010/main" val="117498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27</a:t>
            </a:fld>
            <a:endParaRPr lang="en-US" dirty="0"/>
          </a:p>
        </p:txBody>
      </p:sp>
    </p:spTree>
    <p:extLst>
      <p:ext uri="{BB962C8B-B14F-4D97-AF65-F5344CB8AC3E}">
        <p14:creationId xmlns:p14="http://schemas.microsoft.com/office/powerpoint/2010/main" val="791116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28</a:t>
            </a:fld>
            <a:endParaRPr lang="en-US" dirty="0"/>
          </a:p>
        </p:txBody>
      </p:sp>
    </p:spTree>
    <p:extLst>
      <p:ext uri="{BB962C8B-B14F-4D97-AF65-F5344CB8AC3E}">
        <p14:creationId xmlns:p14="http://schemas.microsoft.com/office/powerpoint/2010/main" val="4083056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29</a:t>
            </a:fld>
            <a:endParaRPr lang="en-US" dirty="0"/>
          </a:p>
        </p:txBody>
      </p:sp>
    </p:spTree>
    <p:extLst>
      <p:ext uri="{BB962C8B-B14F-4D97-AF65-F5344CB8AC3E}">
        <p14:creationId xmlns:p14="http://schemas.microsoft.com/office/powerpoint/2010/main" val="1731911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30</a:t>
            </a:fld>
            <a:endParaRPr lang="en-US" dirty="0"/>
          </a:p>
        </p:txBody>
      </p:sp>
    </p:spTree>
    <p:extLst>
      <p:ext uri="{BB962C8B-B14F-4D97-AF65-F5344CB8AC3E}">
        <p14:creationId xmlns:p14="http://schemas.microsoft.com/office/powerpoint/2010/main" val="3538011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5</a:t>
            </a:fld>
            <a:endParaRPr lang="en-US" dirty="0"/>
          </a:p>
        </p:txBody>
      </p:sp>
    </p:spTree>
    <p:extLst>
      <p:ext uri="{BB962C8B-B14F-4D97-AF65-F5344CB8AC3E}">
        <p14:creationId xmlns:p14="http://schemas.microsoft.com/office/powerpoint/2010/main" val="2253212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33</a:t>
            </a:fld>
            <a:endParaRPr lang="en-US" dirty="0"/>
          </a:p>
        </p:txBody>
      </p:sp>
    </p:spTree>
    <p:extLst>
      <p:ext uri="{BB962C8B-B14F-4D97-AF65-F5344CB8AC3E}">
        <p14:creationId xmlns:p14="http://schemas.microsoft.com/office/powerpoint/2010/main" val="2812087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34</a:t>
            </a:fld>
            <a:endParaRPr lang="en-US" dirty="0"/>
          </a:p>
        </p:txBody>
      </p:sp>
    </p:spTree>
    <p:extLst>
      <p:ext uri="{BB962C8B-B14F-4D97-AF65-F5344CB8AC3E}">
        <p14:creationId xmlns:p14="http://schemas.microsoft.com/office/powerpoint/2010/main" val="383691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35</a:t>
            </a:fld>
            <a:endParaRPr lang="en-US" dirty="0"/>
          </a:p>
        </p:txBody>
      </p:sp>
    </p:spTree>
    <p:extLst>
      <p:ext uri="{BB962C8B-B14F-4D97-AF65-F5344CB8AC3E}">
        <p14:creationId xmlns:p14="http://schemas.microsoft.com/office/powerpoint/2010/main" val="466764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36</a:t>
            </a:fld>
            <a:endParaRPr lang="en-US" dirty="0"/>
          </a:p>
        </p:txBody>
      </p:sp>
    </p:spTree>
    <p:extLst>
      <p:ext uri="{BB962C8B-B14F-4D97-AF65-F5344CB8AC3E}">
        <p14:creationId xmlns:p14="http://schemas.microsoft.com/office/powerpoint/2010/main" val="4060266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37</a:t>
            </a:fld>
            <a:endParaRPr lang="en-US" dirty="0"/>
          </a:p>
        </p:txBody>
      </p:sp>
    </p:spTree>
    <p:extLst>
      <p:ext uri="{BB962C8B-B14F-4D97-AF65-F5344CB8AC3E}">
        <p14:creationId xmlns:p14="http://schemas.microsoft.com/office/powerpoint/2010/main" val="829916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38</a:t>
            </a:fld>
            <a:endParaRPr lang="en-US" dirty="0"/>
          </a:p>
        </p:txBody>
      </p:sp>
    </p:spTree>
    <p:extLst>
      <p:ext uri="{BB962C8B-B14F-4D97-AF65-F5344CB8AC3E}">
        <p14:creationId xmlns:p14="http://schemas.microsoft.com/office/powerpoint/2010/main" val="3250908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39</a:t>
            </a:fld>
            <a:endParaRPr lang="en-US" dirty="0"/>
          </a:p>
        </p:txBody>
      </p:sp>
    </p:spTree>
    <p:extLst>
      <p:ext uri="{BB962C8B-B14F-4D97-AF65-F5344CB8AC3E}">
        <p14:creationId xmlns:p14="http://schemas.microsoft.com/office/powerpoint/2010/main" val="207167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40</a:t>
            </a:fld>
            <a:endParaRPr lang="en-US" dirty="0"/>
          </a:p>
        </p:txBody>
      </p:sp>
    </p:spTree>
    <p:extLst>
      <p:ext uri="{BB962C8B-B14F-4D97-AF65-F5344CB8AC3E}">
        <p14:creationId xmlns:p14="http://schemas.microsoft.com/office/powerpoint/2010/main" val="1916869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41</a:t>
            </a:fld>
            <a:endParaRPr lang="en-US" dirty="0"/>
          </a:p>
        </p:txBody>
      </p:sp>
    </p:spTree>
    <p:extLst>
      <p:ext uri="{BB962C8B-B14F-4D97-AF65-F5344CB8AC3E}">
        <p14:creationId xmlns:p14="http://schemas.microsoft.com/office/powerpoint/2010/main" val="4252104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42</a:t>
            </a:fld>
            <a:endParaRPr lang="en-US" dirty="0"/>
          </a:p>
        </p:txBody>
      </p:sp>
    </p:spTree>
    <p:extLst>
      <p:ext uri="{BB962C8B-B14F-4D97-AF65-F5344CB8AC3E}">
        <p14:creationId xmlns:p14="http://schemas.microsoft.com/office/powerpoint/2010/main" val="2586517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8</a:t>
            </a:fld>
            <a:endParaRPr lang="en-US" dirty="0"/>
          </a:p>
        </p:txBody>
      </p:sp>
    </p:spTree>
    <p:extLst>
      <p:ext uri="{BB962C8B-B14F-4D97-AF65-F5344CB8AC3E}">
        <p14:creationId xmlns:p14="http://schemas.microsoft.com/office/powerpoint/2010/main" val="3840210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43</a:t>
            </a:fld>
            <a:endParaRPr lang="en-US" dirty="0"/>
          </a:p>
        </p:txBody>
      </p:sp>
    </p:spTree>
    <p:extLst>
      <p:ext uri="{BB962C8B-B14F-4D97-AF65-F5344CB8AC3E}">
        <p14:creationId xmlns:p14="http://schemas.microsoft.com/office/powerpoint/2010/main" val="1434457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44</a:t>
            </a:fld>
            <a:endParaRPr lang="en-US" dirty="0"/>
          </a:p>
        </p:txBody>
      </p:sp>
    </p:spTree>
    <p:extLst>
      <p:ext uri="{BB962C8B-B14F-4D97-AF65-F5344CB8AC3E}">
        <p14:creationId xmlns:p14="http://schemas.microsoft.com/office/powerpoint/2010/main" val="2981957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9</a:t>
            </a:fld>
            <a:endParaRPr lang="en-US" dirty="0"/>
          </a:p>
        </p:txBody>
      </p:sp>
    </p:spTree>
    <p:extLst>
      <p:ext uri="{BB962C8B-B14F-4D97-AF65-F5344CB8AC3E}">
        <p14:creationId xmlns:p14="http://schemas.microsoft.com/office/powerpoint/2010/main" val="1632246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10</a:t>
            </a:fld>
            <a:endParaRPr lang="en-US" dirty="0"/>
          </a:p>
        </p:txBody>
      </p:sp>
    </p:spTree>
    <p:extLst>
      <p:ext uri="{BB962C8B-B14F-4D97-AF65-F5344CB8AC3E}">
        <p14:creationId xmlns:p14="http://schemas.microsoft.com/office/powerpoint/2010/main" val="127116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11</a:t>
            </a:fld>
            <a:endParaRPr lang="en-US" dirty="0"/>
          </a:p>
        </p:txBody>
      </p:sp>
    </p:spTree>
    <p:extLst>
      <p:ext uri="{BB962C8B-B14F-4D97-AF65-F5344CB8AC3E}">
        <p14:creationId xmlns:p14="http://schemas.microsoft.com/office/powerpoint/2010/main" val="3420594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12</a:t>
            </a:fld>
            <a:endParaRPr lang="en-US" dirty="0"/>
          </a:p>
        </p:txBody>
      </p:sp>
    </p:spTree>
    <p:extLst>
      <p:ext uri="{BB962C8B-B14F-4D97-AF65-F5344CB8AC3E}">
        <p14:creationId xmlns:p14="http://schemas.microsoft.com/office/powerpoint/2010/main" val="3389974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14</a:t>
            </a:fld>
            <a:endParaRPr lang="en-US" dirty="0"/>
          </a:p>
        </p:txBody>
      </p:sp>
    </p:spTree>
    <p:extLst>
      <p:ext uri="{BB962C8B-B14F-4D97-AF65-F5344CB8AC3E}">
        <p14:creationId xmlns:p14="http://schemas.microsoft.com/office/powerpoint/2010/main" val="1771088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OPT Services Reconciliation Module (SRM)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Upload your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electronic invoices to OPT Web Services for reconciliation of the invoice to your accounts in SedonaOffice.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Map out the data to match the alarm account or secondary alarm account information in SedonaOffice to the related information in the invoice.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Exception dashboards allow you to see unresolved accounts and link possible matches from the dashboard instantly.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Unreconciled items remain in the exception list until resolved manually.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Task in the OPT Customer Task Management Module (CTM) directly from a possible exception match in the dashboard, and assign it to the person who needs to investigate the account further until it is successfully resolved.</a:t>
            </a:r>
            <a:endParaRPr lang="en-US" dirty="0"/>
          </a:p>
          <a:p>
            <a:endParaRPr lang="en-US" dirty="0"/>
          </a:p>
        </p:txBody>
      </p:sp>
      <p:sp>
        <p:nvSpPr>
          <p:cNvPr id="4" name="Slide Number Placeholder 3"/>
          <p:cNvSpPr>
            <a:spLocks noGrp="1"/>
          </p:cNvSpPr>
          <p:nvPr>
            <p:ph type="sldNum" sz="quarter" idx="10"/>
          </p:nvPr>
        </p:nvSpPr>
        <p:spPr/>
        <p:txBody>
          <a:bodyPr/>
          <a:lstStyle/>
          <a:p>
            <a:fld id="{F6F56CD3-A016-3542-AF5E-FB903492A01C}" type="slidenum">
              <a:rPr lang="en-US" smtClean="0"/>
              <a:t>20</a:t>
            </a:fld>
            <a:endParaRPr lang="en-US" dirty="0"/>
          </a:p>
        </p:txBody>
      </p:sp>
    </p:spTree>
    <p:extLst>
      <p:ext uri="{BB962C8B-B14F-4D97-AF65-F5344CB8AC3E}">
        <p14:creationId xmlns:p14="http://schemas.microsoft.com/office/powerpoint/2010/main" val="3533263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72986" y="2004106"/>
            <a:ext cx="9144000" cy="2387600"/>
          </a:xfrm>
        </p:spPr>
        <p:txBody>
          <a:bodyPr anchor="b"/>
          <a:lstStyle>
            <a:lvl1pPr algn="ctr">
              <a:defRPr sz="6000">
                <a:latin typeface="+mn-lt"/>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1572986" y="4483781"/>
            <a:ext cx="9144000" cy="1655762"/>
          </a:xfrm>
        </p:spPr>
        <p:txBody>
          <a:bodyPr/>
          <a:lstStyle>
            <a:lvl1pPr marL="0" indent="0" algn="ctr">
              <a:buNone/>
              <a:defRPr sz="2400">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C2BAAE-F097-4EEC-8100-3D75505D5963}"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9D7E5-E7DA-4B4F-89F4-72A3E57B61B8}" type="slidenum">
              <a:rPr lang="en-US" smtClean="0"/>
              <a:pPr/>
              <a:t>‹#›</a:t>
            </a:fld>
            <a:endParaRPr lang="en-US" dirty="0"/>
          </a:p>
        </p:txBody>
      </p:sp>
    </p:spTree>
    <p:extLst>
      <p:ext uri="{BB962C8B-B14F-4D97-AF65-F5344CB8AC3E}">
        <p14:creationId xmlns:p14="http://schemas.microsoft.com/office/powerpoint/2010/main" val="3705909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C2BAAE-F097-4EEC-8100-3D75505D5963}"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9D7E5-E7DA-4B4F-89F4-72A3E57B61B8}" type="slidenum">
              <a:rPr lang="en-US" smtClean="0"/>
              <a:t>‹#›</a:t>
            </a:fld>
            <a:endParaRPr lang="en-US"/>
          </a:p>
        </p:txBody>
      </p:sp>
    </p:spTree>
    <p:extLst>
      <p:ext uri="{BB962C8B-B14F-4D97-AF65-F5344CB8AC3E}">
        <p14:creationId xmlns:p14="http://schemas.microsoft.com/office/powerpoint/2010/main" val="3422917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0" y="365125"/>
            <a:ext cx="2628900" cy="5811838"/>
          </a:xfrm>
        </p:spPr>
        <p:txBody>
          <a:bodyPr vert="eaVert"/>
          <a:lstStyle>
            <a:lvl1pPr algn="ctr">
              <a:defRPr>
                <a:latin typeface="+mn-lt"/>
              </a:defRPr>
            </a:lvl1pPr>
          </a:lstStyle>
          <a:p>
            <a:r>
              <a:rPr lang="en-US" dirty="0"/>
              <a:t>Click to edit </a:t>
            </a:r>
            <a:br>
              <a:rPr lang="en-US" dirty="0"/>
            </a:br>
            <a:r>
              <a:rPr lang="en-US" dirty="0"/>
              <a:t>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C2BAAE-F097-4EEC-8100-3D75505D5963}"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9D7E5-E7DA-4B4F-89F4-72A3E57B61B8}" type="slidenum">
              <a:rPr lang="en-US" smtClean="0"/>
              <a:t>‹#›</a:t>
            </a:fld>
            <a:endParaRPr lang="en-US"/>
          </a:p>
        </p:txBody>
      </p:sp>
    </p:spTree>
    <p:extLst>
      <p:ext uri="{BB962C8B-B14F-4D97-AF65-F5344CB8AC3E}">
        <p14:creationId xmlns:p14="http://schemas.microsoft.com/office/powerpoint/2010/main" val="2026103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0D809C6-C18A-4ADA-A281-2D08FF1CED6A}"/>
              </a:ext>
            </a:extLst>
          </p:cNvPr>
          <p:cNvSpPr>
            <a:spLocks noGrp="1"/>
          </p:cNvSpPr>
          <p:nvPr>
            <p:ph type="sldNum" sz="quarter" idx="12"/>
          </p:nvPr>
        </p:nvSpPr>
        <p:spPr/>
        <p:txBody>
          <a:bodyPr/>
          <a:lstStyle/>
          <a:p>
            <a:fld id="{A659D7E5-E7DA-4B4F-89F4-72A3E57B61B8}" type="slidenum">
              <a:rPr lang="en-US" smtClean="0"/>
              <a:t>‹#›</a:t>
            </a:fld>
            <a:endParaRPr lang="en-US"/>
          </a:p>
        </p:txBody>
      </p:sp>
      <p:sp>
        <p:nvSpPr>
          <p:cNvPr id="7" name="Title 1">
            <a:extLst>
              <a:ext uri="{FF2B5EF4-FFF2-40B4-BE49-F238E27FC236}">
                <a16:creationId xmlns:a16="http://schemas.microsoft.com/office/drawing/2014/main" id="{290D5619-F921-425C-840A-09B9CD755856}"/>
              </a:ext>
            </a:extLst>
          </p:cNvPr>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8" name="Subtitle 2">
            <a:extLst>
              <a:ext uri="{FF2B5EF4-FFF2-40B4-BE49-F238E27FC236}">
                <a16:creationId xmlns:a16="http://schemas.microsoft.com/office/drawing/2014/main" id="{2291741E-2424-4E72-B515-51FCF2E69E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5583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C2BAAE-F097-4EEC-8100-3D75505D5963}"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9D7E5-E7DA-4B4F-89F4-72A3E57B61B8}" type="slidenum">
              <a:rPr lang="en-US" smtClean="0"/>
              <a:t>‹#›</a:t>
            </a:fld>
            <a:endParaRPr lang="en-US"/>
          </a:p>
        </p:txBody>
      </p:sp>
    </p:spTree>
    <p:extLst>
      <p:ext uri="{BB962C8B-B14F-4D97-AF65-F5344CB8AC3E}">
        <p14:creationId xmlns:p14="http://schemas.microsoft.com/office/powerpoint/2010/main" val="163796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ctr">
              <a:defRPr sz="4800">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C2BAAE-F097-4EEC-8100-3D75505D5963}"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9D7E5-E7DA-4B4F-89F4-72A3E57B61B8}" type="slidenum">
              <a:rPr lang="en-US" smtClean="0"/>
              <a:t>‹#›</a:t>
            </a:fld>
            <a:endParaRPr lang="en-US"/>
          </a:p>
        </p:txBody>
      </p:sp>
    </p:spTree>
    <p:extLst>
      <p:ext uri="{BB962C8B-B14F-4D97-AF65-F5344CB8AC3E}">
        <p14:creationId xmlns:p14="http://schemas.microsoft.com/office/powerpoint/2010/main" val="2285569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838200" y="3184071"/>
            <a:ext cx="5181600" cy="299289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172200" y="3184071"/>
            <a:ext cx="5181600" cy="4351338"/>
          </a:xfrm>
        </p:spPr>
        <p:txBody>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5C2BAAE-F097-4EEC-8100-3D75505D5963}"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9D7E5-E7DA-4B4F-89F4-72A3E57B61B8}" type="slidenum">
              <a:rPr lang="en-US" smtClean="0"/>
              <a:t>‹#›</a:t>
            </a:fld>
            <a:endParaRPr lang="en-US"/>
          </a:p>
        </p:txBody>
      </p:sp>
    </p:spTree>
    <p:extLst>
      <p:ext uri="{BB962C8B-B14F-4D97-AF65-F5344CB8AC3E}">
        <p14:creationId xmlns:p14="http://schemas.microsoft.com/office/powerpoint/2010/main" val="3724430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555334"/>
            <a:ext cx="10515600" cy="994473"/>
          </a:xfrm>
        </p:spPr>
        <p:txBody>
          <a:bodyPr/>
          <a:lstStyle>
            <a:lvl1pPr>
              <a:defRPr>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839788" y="2624931"/>
            <a:ext cx="5157787" cy="82391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3599089"/>
            <a:ext cx="5157787" cy="368458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2200" y="2624931"/>
            <a:ext cx="5183188" cy="82391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3599089"/>
            <a:ext cx="5183188" cy="368458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C2BAAE-F097-4EEC-8100-3D75505D5963}" type="datetimeFigureOut">
              <a:rPr lang="en-US" smtClean="0"/>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59D7E5-E7DA-4B4F-89F4-72A3E57B61B8}" type="slidenum">
              <a:rPr lang="en-US" smtClean="0"/>
              <a:t>‹#›</a:t>
            </a:fld>
            <a:endParaRPr lang="en-US"/>
          </a:p>
        </p:txBody>
      </p:sp>
    </p:spTree>
    <p:extLst>
      <p:ext uri="{BB962C8B-B14F-4D97-AF65-F5344CB8AC3E}">
        <p14:creationId xmlns:p14="http://schemas.microsoft.com/office/powerpoint/2010/main" val="349880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552008"/>
            <a:ext cx="10515600" cy="1990532"/>
          </a:xfrm>
        </p:spPr>
        <p:txBody>
          <a:bodyPr/>
          <a:lstStyle>
            <a:lvl1pPr algn="ctr">
              <a:defRPr>
                <a:latin typeface="+mn-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C2BAAE-F097-4EEC-8100-3D75505D5963}" type="datetimeFigureOut">
              <a:rPr lang="en-US" smtClean="0"/>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59D7E5-E7DA-4B4F-89F4-72A3E57B61B8}" type="slidenum">
              <a:rPr lang="en-US" smtClean="0"/>
              <a:t>‹#›</a:t>
            </a:fld>
            <a:endParaRPr lang="en-US"/>
          </a:p>
        </p:txBody>
      </p:sp>
    </p:spTree>
    <p:extLst>
      <p:ext uri="{BB962C8B-B14F-4D97-AF65-F5344CB8AC3E}">
        <p14:creationId xmlns:p14="http://schemas.microsoft.com/office/powerpoint/2010/main" val="233469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2BAAE-F097-4EEC-8100-3D75505D5963}" type="datetimeFigureOut">
              <a:rPr lang="en-US" smtClean="0"/>
              <a:t>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59D7E5-E7DA-4B4F-89F4-72A3E57B61B8}" type="slidenum">
              <a:rPr lang="en-US" smtClean="0"/>
              <a:t>‹#›</a:t>
            </a:fld>
            <a:endParaRPr lang="en-US"/>
          </a:p>
        </p:txBody>
      </p:sp>
    </p:spTree>
    <p:extLst>
      <p:ext uri="{BB962C8B-B14F-4D97-AF65-F5344CB8AC3E}">
        <p14:creationId xmlns:p14="http://schemas.microsoft.com/office/powerpoint/2010/main" val="363833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1512470"/>
            <a:ext cx="3998219" cy="1085452"/>
          </a:xfrm>
        </p:spPr>
        <p:txBody>
          <a:bodyPr anchor="b">
            <a:normAutofit/>
          </a:bodyPr>
          <a:lstStyle>
            <a:lvl1pPr>
              <a:defRPr sz="3600">
                <a:latin typeface="+mn-lt"/>
              </a:defRPr>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5183188" y="1512470"/>
            <a:ext cx="6172200" cy="4348580"/>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777383"/>
            <a:ext cx="3998219" cy="3083667"/>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C2BAAE-F097-4EEC-8100-3D75505D5963}"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9D7E5-E7DA-4B4F-89F4-72A3E57B61B8}" type="slidenum">
              <a:rPr lang="en-US" smtClean="0"/>
              <a:t>‹#›</a:t>
            </a:fld>
            <a:endParaRPr lang="en-US"/>
          </a:p>
        </p:txBody>
      </p:sp>
    </p:spTree>
    <p:extLst>
      <p:ext uri="{BB962C8B-B14F-4D97-AF65-F5344CB8AC3E}">
        <p14:creationId xmlns:p14="http://schemas.microsoft.com/office/powerpoint/2010/main" val="2301250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526720"/>
            <a:ext cx="6172200" cy="433433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95C2BAAE-F097-4EEC-8100-3D75505D5963}"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9D7E5-E7DA-4B4F-89F4-72A3E57B61B8}" type="slidenum">
              <a:rPr lang="en-US" smtClean="0"/>
              <a:t>‹#›</a:t>
            </a:fld>
            <a:endParaRPr lang="en-US"/>
          </a:p>
        </p:txBody>
      </p:sp>
      <p:sp>
        <p:nvSpPr>
          <p:cNvPr id="8" name="Title 1">
            <a:extLst>
              <a:ext uri="{FF2B5EF4-FFF2-40B4-BE49-F238E27FC236}">
                <a16:creationId xmlns:a16="http://schemas.microsoft.com/office/drawing/2014/main" id="{D8A9A57B-F3A4-41DA-8B9F-67273035B4B8}"/>
              </a:ext>
            </a:extLst>
          </p:cNvPr>
          <p:cNvSpPr>
            <a:spLocks noGrp="1"/>
          </p:cNvSpPr>
          <p:nvPr>
            <p:ph type="title"/>
          </p:nvPr>
        </p:nvSpPr>
        <p:spPr>
          <a:xfrm>
            <a:off x="839788" y="1512470"/>
            <a:ext cx="3998219" cy="1300320"/>
          </a:xfrm>
        </p:spPr>
        <p:txBody>
          <a:bodyPr anchor="b"/>
          <a:lstStyle>
            <a:lvl1pPr>
              <a:defRPr sz="3200">
                <a:latin typeface="+mn-lt"/>
              </a:defRPr>
            </a:lvl1pPr>
          </a:lstStyle>
          <a:p>
            <a:r>
              <a:rPr lang="en-US"/>
              <a:t>Click to edit Master title style</a:t>
            </a:r>
            <a:endParaRPr lang="en-US" dirty="0"/>
          </a:p>
        </p:txBody>
      </p:sp>
      <p:sp>
        <p:nvSpPr>
          <p:cNvPr id="9" name="Text Placeholder 3">
            <a:extLst>
              <a:ext uri="{FF2B5EF4-FFF2-40B4-BE49-F238E27FC236}">
                <a16:creationId xmlns:a16="http://schemas.microsoft.com/office/drawing/2014/main" id="{87AA37B2-F4D6-4CF5-9474-773322BC3298}"/>
              </a:ext>
            </a:extLst>
          </p:cNvPr>
          <p:cNvSpPr>
            <a:spLocks noGrp="1"/>
          </p:cNvSpPr>
          <p:nvPr>
            <p:ph type="body" sz="half" idx="2"/>
          </p:nvPr>
        </p:nvSpPr>
        <p:spPr>
          <a:xfrm>
            <a:off x="839788" y="3042458"/>
            <a:ext cx="3998219" cy="2818592"/>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38242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79121"/>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3184071"/>
            <a:ext cx="10515600" cy="29928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501631"/>
            <a:ext cx="2743200" cy="365125"/>
          </a:xfrm>
          <a:prstGeom prst="rect">
            <a:avLst/>
          </a:prstGeom>
        </p:spPr>
        <p:txBody>
          <a:bodyPr vert="horz" lIns="91440" tIns="45720" rIns="91440" bIns="45720" rtlCol="0" anchor="ctr"/>
          <a:lstStyle>
            <a:lvl1pPr algn="l">
              <a:defRPr sz="1200">
                <a:solidFill>
                  <a:schemeClr val="tx1"/>
                </a:solidFill>
              </a:defRPr>
            </a:lvl1pPr>
          </a:lstStyle>
          <a:p>
            <a:fld id="{95C2BAAE-F097-4EEC-8100-3D75505D5963}" type="datetimeFigureOut">
              <a:rPr lang="en-US" smtClean="0"/>
              <a:pPr/>
              <a:t>1/30/2020</a:t>
            </a:fld>
            <a:endParaRPr lang="en-US" dirty="0"/>
          </a:p>
        </p:txBody>
      </p:sp>
      <p:sp>
        <p:nvSpPr>
          <p:cNvPr id="5" name="Footer Placeholder 4"/>
          <p:cNvSpPr>
            <a:spLocks noGrp="1"/>
          </p:cNvSpPr>
          <p:nvPr>
            <p:ph type="ftr" sz="quarter" idx="3"/>
          </p:nvPr>
        </p:nvSpPr>
        <p:spPr>
          <a:xfrm>
            <a:off x="4038600" y="6501631"/>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8610600" y="6501631"/>
            <a:ext cx="2743200" cy="365125"/>
          </a:xfrm>
          <a:prstGeom prst="rect">
            <a:avLst/>
          </a:prstGeom>
        </p:spPr>
        <p:txBody>
          <a:bodyPr vert="horz" lIns="91440" tIns="45720" rIns="91440" bIns="45720" rtlCol="0" anchor="ctr"/>
          <a:lstStyle>
            <a:lvl1pPr algn="r">
              <a:defRPr sz="1200">
                <a:solidFill>
                  <a:schemeClr val="tx1"/>
                </a:solidFill>
              </a:defRPr>
            </a:lvl1pPr>
          </a:lstStyle>
          <a:p>
            <a:fld id="{A659D7E5-E7DA-4B4F-89F4-72A3E57B61B8}" type="slidenum">
              <a:rPr lang="en-US" smtClean="0"/>
              <a:pPr/>
              <a:t>‹#›</a:t>
            </a:fld>
            <a:endParaRPr lang="en-US" dirty="0"/>
          </a:p>
        </p:txBody>
      </p:sp>
      <p:pic>
        <p:nvPicPr>
          <p:cNvPr id="7" name="Picture 6">
            <a:extLst>
              <a:ext uri="{FF2B5EF4-FFF2-40B4-BE49-F238E27FC236}">
                <a16:creationId xmlns:a16="http://schemas.microsoft.com/office/drawing/2014/main" id="{8EC4BFB9-E57C-4A29-82E3-C96B19E40D5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496425" y="265277"/>
            <a:ext cx="2591848" cy="647962"/>
          </a:xfrm>
          <a:prstGeom prst="rect">
            <a:avLst/>
          </a:prstGeom>
        </p:spPr>
      </p:pic>
      <p:sp>
        <p:nvSpPr>
          <p:cNvPr id="8" name="Rectangle 7">
            <a:extLst>
              <a:ext uri="{FF2B5EF4-FFF2-40B4-BE49-F238E27FC236}">
                <a16:creationId xmlns:a16="http://schemas.microsoft.com/office/drawing/2014/main" id="{791524E0-722D-4BBF-B03F-5DB0542BF574}"/>
              </a:ext>
            </a:extLst>
          </p:cNvPr>
          <p:cNvSpPr/>
          <p:nvPr userDrawn="1"/>
        </p:nvSpPr>
        <p:spPr>
          <a:xfrm>
            <a:off x="0" y="6367244"/>
            <a:ext cx="12192000" cy="523220"/>
          </a:xfrm>
          <a:prstGeom prst="rect">
            <a:avLst/>
          </a:prstGeom>
        </p:spPr>
        <p:txBody>
          <a:bodyPr wrap="square">
            <a:spAutoFit/>
          </a:bodyPr>
          <a:lstStyle/>
          <a:p>
            <a:pPr algn="ctr"/>
            <a:r>
              <a:rPr lang="en-US" sz="2800" dirty="0">
                <a:solidFill>
                  <a:schemeClr val="bg1"/>
                </a:solidFill>
              </a:rPr>
              <a:t>OPTBizSvc.com/SOUC-Timeline</a:t>
            </a:r>
          </a:p>
        </p:txBody>
      </p:sp>
    </p:spTree>
    <p:extLst>
      <p:ext uri="{BB962C8B-B14F-4D97-AF65-F5344CB8AC3E}">
        <p14:creationId xmlns:p14="http://schemas.microsoft.com/office/powerpoint/2010/main" val="801054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1" r:id="rId12"/>
  </p:sldLayoutIdLst>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2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gif"/><Relationship Id="rId18" Type="http://schemas.openxmlformats.org/officeDocument/2006/relationships/image" Target="../media/image20.png"/><Relationship Id="rId26" Type="http://schemas.openxmlformats.org/officeDocument/2006/relationships/image" Target="../media/image27.jpg"/><Relationship Id="rId3" Type="http://schemas.openxmlformats.org/officeDocument/2006/relationships/image" Target="../media/image5.jp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gif"/><Relationship Id="rId25" Type="http://schemas.openxmlformats.org/officeDocument/2006/relationships/hyperlink" Target="https://www.google.com/imgres?imgurl=http://blog.abcsoftwork.com/wp-content/uploads/2016/11/csv-xls-1.png&amp;imgrefurl=https://blog.abcsoftwork.com/2016/11/use-csv-files-rather-than-excel-files-when-importing-data-in-abc-analyzer/&amp;docid=DBlhc9hfIc2V-M&amp;tbnid=t71fsiCFFefcbM:&amp;vet=10ahUKEwiW1rWPo9zYAhXprVQKHQdeDtkQMwhQKAwwDA..i&amp;w=458&amp;h=218&amp;client=firefox-b-1&amp;bih=968&amp;biw=1920&amp;q=csv%20logo&amp;ved=0ahUKEwiW1rWPo9zYAhXprVQKHQdeDtkQMwhQKAwwDA&amp;iact=mrc&amp;uact=8" TargetMode="External"/><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jpe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s/_rels/slide4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google.com/imgres?imgurl=http://blog.abcsoftwork.com/wp-content/uploads/2016/11/csv-xls-1.png&amp;imgrefurl=https://blog.abcsoftwork.com/2016/11/use-csv-files-rather-than-excel-files-when-importing-data-in-abc-analyzer/&amp;docid=DBlhc9hfIc2V-M&amp;tbnid=t71fsiCFFefcbM:&amp;vet=10ahUKEwiW1rWPo9zYAhXprVQKHQdeDtkQMwhQKAwwDA..i&amp;w=458&amp;h=218&amp;client=firefox-b-1&amp;bih=968&amp;biw=1920&amp;q=csv%20logo&amp;ved=0ahUKEwiW1rWPo9zYAhXprVQKHQdeDtkQMwhQKAwwDA&amp;iact=mrc&amp;uact=8"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43.xml.rels><?xml version="1.0" encoding="UTF-8" standalone="yes"?>
<Relationships xmlns="http://schemas.openxmlformats.org/package/2006/relationships"><Relationship Id="rId3" Type="http://schemas.openxmlformats.org/officeDocument/2006/relationships/hyperlink" Target="https://www.google.com/imgres?imgurl=http://blog.abcsoftwork.com/wp-content/uploads/2016/11/csv-xls-1.png&amp;imgrefurl=https://blog.abcsoftwork.com/2016/11/use-csv-files-rather-than-excel-files-when-importing-data-in-abc-analyzer/&amp;docid=DBlhc9hfIc2V-M&amp;tbnid=t71fsiCFFefcbM:&amp;vet=10ahUKEwiW1rWPo9zYAhXprVQKHQdeDtkQMwhQKAwwDA..i&amp;w=458&amp;h=218&amp;client=firefox-b-1&amp;bih=968&amp;biw=1920&amp;q=csv%20logo&amp;ved=0ahUKEwiW1rWPo9zYAhXprVQKHQdeDtkQMwhQKAwwDA&amp;iact=mrc&amp;uact=8"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44.xml.rels><?xml version="1.0" encoding="UTF-8" standalone="yes"?>
<Relationships xmlns="http://schemas.openxmlformats.org/package/2006/relationships"><Relationship Id="rId3" Type="http://schemas.openxmlformats.org/officeDocument/2006/relationships/hyperlink" Target="https://www.google.com/imgres?imgurl=http://blog.abcsoftwork.com/wp-content/uploads/2016/11/csv-xls-1.png&amp;imgrefurl=https://blog.abcsoftwork.com/2016/11/use-csv-files-rather-than-excel-files-when-importing-data-in-abc-analyzer/&amp;docid=DBlhc9hfIc2V-M&amp;tbnid=t71fsiCFFefcbM:&amp;vet=10ahUKEwiW1rWPo9zYAhXprVQKHQdeDtkQMwhQKAwwDA..i&amp;w=458&amp;h=218&amp;client=firefox-b-1&amp;bih=968&amp;biw=1920&amp;q=csv%20logo&amp;ved=0ahUKEwiW1rWPo9zYAhXprVQKHQdeDtkQMwhQKAwwDA&amp;iact=mrc&amp;uact=8"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gif"/><Relationship Id="rId18" Type="http://schemas.openxmlformats.org/officeDocument/2006/relationships/image" Target="../media/image20.png"/><Relationship Id="rId26" Type="http://schemas.openxmlformats.org/officeDocument/2006/relationships/image" Target="../media/image27.jpg"/><Relationship Id="rId3" Type="http://schemas.openxmlformats.org/officeDocument/2006/relationships/image" Target="../media/image5.jp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gif"/><Relationship Id="rId25" Type="http://schemas.openxmlformats.org/officeDocument/2006/relationships/hyperlink" Target="https://www.google.com/imgres?imgurl=http://blog.abcsoftwork.com/wp-content/uploads/2016/11/csv-xls-1.png&amp;imgrefurl=https://blog.abcsoftwork.com/2016/11/use-csv-files-rather-than-excel-files-when-importing-data-in-abc-analyzer/&amp;docid=DBlhc9hfIc2V-M&amp;tbnid=t71fsiCFFefcbM:&amp;vet=10ahUKEwiW1rWPo9zYAhXprVQKHQdeDtkQMwhQKAwwDA..i&amp;w=458&amp;h=218&amp;client=firefox-b-1&amp;bih=968&amp;biw=1920&amp;q=csv%20logo&amp;ved=0ahUKEwiW1rWPo9zYAhXprVQKHQdeDtkQMwhQKAwwDA&amp;iact=mrc&amp;uact=8" TargetMode="External"/><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jpe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0" y="2433638"/>
            <a:ext cx="12192000" cy="1470025"/>
          </a:xfrm>
        </p:spPr>
        <p:txBody>
          <a:bodyPr>
            <a:normAutofit/>
          </a:bodyPr>
          <a:lstStyle/>
          <a:p>
            <a:pPr algn="ctr"/>
            <a:r>
              <a:rPr lang="en-US" b="0" dirty="0">
                <a:solidFill>
                  <a:srgbClr val="15C2F5"/>
                </a:solidFill>
                <a:cs typeface="Arial" panose="020B0604020202020204" pitchFamily="34" charset="0"/>
              </a:rPr>
              <a:t>OPT Services </a:t>
            </a:r>
            <a:br>
              <a:rPr lang="en-US" b="0" dirty="0">
                <a:solidFill>
                  <a:srgbClr val="15C2F5"/>
                </a:solidFill>
                <a:cs typeface="Arial" panose="020B0604020202020204" pitchFamily="34" charset="0"/>
              </a:rPr>
            </a:br>
            <a:r>
              <a:rPr lang="en-US" b="0" dirty="0">
                <a:solidFill>
                  <a:srgbClr val="15C2F5"/>
                </a:solidFill>
                <a:cs typeface="Arial" panose="020B0604020202020204" pitchFamily="34" charset="0"/>
              </a:rPr>
              <a:t>Reconciliation Module (SRM)</a:t>
            </a:r>
            <a:endParaRPr lang="en-US" b="0" i="1" dirty="0">
              <a:solidFill>
                <a:srgbClr val="15C2F5"/>
              </a:solidFill>
              <a:latin typeface="Arial" panose="020B0604020202020204" pitchFamily="34" charset="0"/>
              <a:cs typeface="Arial" panose="020B0604020202020204" pitchFamily="34" charset="0"/>
            </a:endParaRPr>
          </a:p>
        </p:txBody>
      </p:sp>
      <p:sp>
        <p:nvSpPr>
          <p:cNvPr id="5" name="Subtitle 4"/>
          <p:cNvSpPr>
            <a:spLocks noGrp="1"/>
          </p:cNvSpPr>
          <p:nvPr>
            <p:ph type="subTitle" idx="4294967295"/>
          </p:nvPr>
        </p:nvSpPr>
        <p:spPr>
          <a:xfrm>
            <a:off x="0" y="3886200"/>
            <a:ext cx="12192000" cy="1752600"/>
          </a:xfrm>
        </p:spPr>
        <p:txBody>
          <a:bodyPr/>
          <a:lstStyle/>
          <a:p>
            <a:pPr marL="0" indent="0" algn="ctr">
              <a:buNone/>
            </a:pPr>
            <a:r>
              <a:rPr lang="en-US" sz="2000" dirty="0"/>
              <a:t>Presented By:</a:t>
            </a:r>
          </a:p>
          <a:p>
            <a:pPr marL="0" indent="0" algn="ctr">
              <a:buNone/>
            </a:pPr>
            <a:r>
              <a:rPr lang="en-US" dirty="0"/>
              <a:t>OPT Business Services</a:t>
            </a:r>
          </a:p>
          <a:p>
            <a:pPr marL="0" indent="0" algn="ctr">
              <a:buNone/>
            </a:pPr>
            <a:r>
              <a:rPr lang="en-US" sz="2000" dirty="0"/>
              <a:t>OPT Business Services, Inc.</a:t>
            </a:r>
          </a:p>
        </p:txBody>
      </p:sp>
      <p:sp>
        <p:nvSpPr>
          <p:cNvPr id="6" name="TextBox 5">
            <a:extLst>
              <a:ext uri="{FF2B5EF4-FFF2-40B4-BE49-F238E27FC236}">
                <a16:creationId xmlns:a16="http://schemas.microsoft.com/office/drawing/2014/main" id="{7D42115B-1AA2-4F38-AA10-5AD7A20863E8}"/>
              </a:ext>
            </a:extLst>
          </p:cNvPr>
          <p:cNvSpPr txBox="1"/>
          <p:nvPr/>
        </p:nvSpPr>
        <p:spPr>
          <a:xfrm>
            <a:off x="204248" y="1403351"/>
            <a:ext cx="4102100" cy="3385542"/>
          </a:xfrm>
          <a:prstGeom prst="rect">
            <a:avLst/>
          </a:prstGeom>
          <a:noFill/>
        </p:spPr>
        <p:txBody>
          <a:bodyPr wrap="square" rtlCol="0">
            <a:spAutoFit/>
          </a:bodyPr>
          <a:lstStyle/>
          <a:p>
            <a:r>
              <a:rPr lang="en-US" b="1" i="1" u="sng" dirty="0">
                <a:solidFill>
                  <a:srgbClr val="004065"/>
                </a:solidFill>
                <a:latin typeface="+mj-lt"/>
              </a:rPr>
              <a:t>OPT Web Services Modules:</a:t>
            </a:r>
          </a:p>
          <a:p>
            <a:endParaRPr lang="en-US" sz="1400" i="1" dirty="0">
              <a:solidFill>
                <a:srgbClr val="004065"/>
              </a:solidFill>
              <a:latin typeface="+mj-lt"/>
            </a:endParaRPr>
          </a:p>
          <a:p>
            <a:r>
              <a:rPr lang="en-US" sz="1400" b="1" i="1" dirty="0">
                <a:solidFill>
                  <a:srgbClr val="C00000"/>
                </a:solidFill>
                <a:latin typeface="+mj-lt"/>
              </a:rPr>
              <a:t>Services Reconciliation Module (SRM)</a:t>
            </a:r>
          </a:p>
          <a:p>
            <a:r>
              <a:rPr lang="en-US" sz="1400" i="1" dirty="0">
                <a:solidFill>
                  <a:srgbClr val="004065"/>
                </a:solidFill>
                <a:latin typeface="+mj-lt"/>
              </a:rPr>
              <a:t>Task Management Module (TMM)</a:t>
            </a:r>
          </a:p>
          <a:p>
            <a:r>
              <a:rPr lang="en-US" sz="1400" i="1" dirty="0">
                <a:solidFill>
                  <a:srgbClr val="004065"/>
                </a:solidFill>
                <a:latin typeface="+mj-lt"/>
              </a:rPr>
              <a:t>Customers At Risk Module (CAR)</a:t>
            </a:r>
          </a:p>
          <a:p>
            <a:r>
              <a:rPr lang="en-US" sz="1400" i="1" dirty="0">
                <a:solidFill>
                  <a:srgbClr val="004065"/>
                </a:solidFill>
                <a:latin typeface="+mj-lt"/>
              </a:rPr>
              <a:t>Customer Insights Module (CIM)</a:t>
            </a:r>
          </a:p>
          <a:p>
            <a:r>
              <a:rPr lang="en-US" sz="1400" i="1" dirty="0">
                <a:solidFill>
                  <a:srgbClr val="004065"/>
                </a:solidFill>
                <a:latin typeface="+mj-lt"/>
              </a:rPr>
              <a:t>Extended Data Module (EDM)</a:t>
            </a:r>
          </a:p>
          <a:p>
            <a:r>
              <a:rPr lang="en-US" sz="1400" i="1" dirty="0">
                <a:solidFill>
                  <a:srgbClr val="004065"/>
                </a:solidFill>
                <a:latin typeface="+mj-lt"/>
              </a:rPr>
              <a:t>Key Account Package (KAP)</a:t>
            </a:r>
          </a:p>
          <a:p>
            <a:r>
              <a:rPr lang="en-US" sz="1400" i="1" dirty="0">
                <a:solidFill>
                  <a:srgbClr val="004065"/>
                </a:solidFill>
                <a:latin typeface="+mj-lt"/>
              </a:rPr>
              <a:t>Avalara Tax Module (ATM)</a:t>
            </a:r>
          </a:p>
          <a:p>
            <a:r>
              <a:rPr lang="en-US" sz="1400" i="1" dirty="0">
                <a:solidFill>
                  <a:srgbClr val="004065"/>
                </a:solidFill>
                <a:latin typeface="+mj-lt"/>
              </a:rPr>
              <a:t>Profit &amp; Loss Module (PL)</a:t>
            </a:r>
          </a:p>
          <a:p>
            <a:r>
              <a:rPr lang="en-US" sz="1400" i="1" dirty="0">
                <a:solidFill>
                  <a:srgbClr val="004065"/>
                </a:solidFill>
                <a:latin typeface="+mj-lt"/>
              </a:rPr>
              <a:t>Document Handler (DH)</a:t>
            </a:r>
          </a:p>
          <a:p>
            <a:r>
              <a:rPr lang="en-US" sz="1400" i="1" dirty="0">
                <a:solidFill>
                  <a:srgbClr val="004065"/>
                </a:solidFill>
                <a:latin typeface="+mj-lt"/>
              </a:rPr>
              <a:t>Timeline Module (TM)</a:t>
            </a:r>
          </a:p>
          <a:p>
            <a:r>
              <a:rPr lang="en-US" sz="1400" i="1" dirty="0">
                <a:solidFill>
                  <a:srgbClr val="004065"/>
                </a:solidFill>
                <a:latin typeface="+mj-lt"/>
              </a:rPr>
              <a:t>Survey Module (SM)</a:t>
            </a:r>
            <a:endParaRPr lang="en-US" sz="1400" i="1" dirty="0">
              <a:solidFill>
                <a:srgbClr val="004065"/>
              </a:solidFill>
            </a:endParaRPr>
          </a:p>
          <a:p>
            <a:r>
              <a:rPr lang="en-US" sz="1400" i="1" dirty="0">
                <a:solidFill>
                  <a:srgbClr val="004065"/>
                </a:solidFill>
                <a:latin typeface="+mj-lt"/>
              </a:rPr>
              <a:t>Essentials (ESM)</a:t>
            </a:r>
          </a:p>
          <a:p>
            <a:r>
              <a:rPr lang="en-US" sz="1400" i="1" dirty="0">
                <a:solidFill>
                  <a:srgbClr val="004065"/>
                </a:solidFill>
                <a:latin typeface="+mj-lt"/>
              </a:rPr>
              <a:t>Scheduler (SCH)</a:t>
            </a:r>
          </a:p>
        </p:txBody>
      </p:sp>
      <p:sp>
        <p:nvSpPr>
          <p:cNvPr id="7" name="TextBox 6">
            <a:extLst>
              <a:ext uri="{FF2B5EF4-FFF2-40B4-BE49-F238E27FC236}">
                <a16:creationId xmlns:a16="http://schemas.microsoft.com/office/drawing/2014/main" id="{4DC62235-33ED-4239-9E24-242854E99289}"/>
              </a:ext>
            </a:extLst>
          </p:cNvPr>
          <p:cNvSpPr txBox="1"/>
          <p:nvPr/>
        </p:nvSpPr>
        <p:spPr>
          <a:xfrm>
            <a:off x="7986173" y="1403351"/>
            <a:ext cx="4102100" cy="2739211"/>
          </a:xfrm>
          <a:prstGeom prst="rect">
            <a:avLst/>
          </a:prstGeom>
          <a:noFill/>
        </p:spPr>
        <p:txBody>
          <a:bodyPr wrap="square" rtlCol="0">
            <a:spAutoFit/>
          </a:bodyPr>
          <a:lstStyle/>
          <a:p>
            <a:pPr algn="r"/>
            <a:r>
              <a:rPr lang="en-US" b="1" i="1" u="sng" dirty="0">
                <a:solidFill>
                  <a:srgbClr val="004065"/>
                </a:solidFill>
                <a:latin typeface="+mj-lt"/>
              </a:rPr>
              <a:t>OPT SedonaSync Modules:</a:t>
            </a:r>
          </a:p>
          <a:p>
            <a:pPr algn="r"/>
            <a:endParaRPr lang="en-US" sz="1400" i="1" dirty="0">
              <a:solidFill>
                <a:srgbClr val="004065"/>
              </a:solidFill>
              <a:latin typeface="+mj-lt"/>
            </a:endParaRPr>
          </a:p>
          <a:p>
            <a:pPr algn="r"/>
            <a:r>
              <a:rPr lang="en-US" sz="1400" i="1" dirty="0">
                <a:solidFill>
                  <a:srgbClr val="004065"/>
                </a:solidFill>
                <a:latin typeface="+mj-lt"/>
              </a:rPr>
              <a:t>Complete Operations Reporting</a:t>
            </a:r>
          </a:p>
          <a:p>
            <a:pPr algn="r"/>
            <a:r>
              <a:rPr lang="en-US" sz="1400" i="1" dirty="0">
                <a:solidFill>
                  <a:srgbClr val="004065"/>
                </a:solidFill>
                <a:latin typeface="+mj-lt"/>
              </a:rPr>
              <a:t>Automated Email Collections</a:t>
            </a:r>
          </a:p>
          <a:p>
            <a:pPr algn="r"/>
            <a:r>
              <a:rPr lang="en-US" sz="1400" i="1" dirty="0">
                <a:solidFill>
                  <a:srgbClr val="004065"/>
                </a:solidFill>
                <a:latin typeface="+mj-lt"/>
              </a:rPr>
              <a:t>Automated Email Invoicing</a:t>
            </a:r>
          </a:p>
          <a:p>
            <a:pPr algn="r"/>
            <a:r>
              <a:rPr lang="en-US" sz="1400" i="1" dirty="0">
                <a:solidFill>
                  <a:srgbClr val="004065"/>
                </a:solidFill>
                <a:latin typeface="+mj-lt"/>
              </a:rPr>
              <a:t>Salesperson Notifications</a:t>
            </a:r>
          </a:p>
          <a:p>
            <a:pPr algn="r"/>
            <a:r>
              <a:rPr lang="en-US" sz="1400" i="1" dirty="0">
                <a:solidFill>
                  <a:srgbClr val="004065"/>
                </a:solidFill>
                <a:latin typeface="+mj-lt"/>
              </a:rPr>
              <a:t>Appointment Reminders</a:t>
            </a:r>
          </a:p>
          <a:p>
            <a:pPr algn="r"/>
            <a:r>
              <a:rPr lang="en-US" sz="1400" i="1" dirty="0">
                <a:solidFill>
                  <a:srgbClr val="004065"/>
                </a:solidFill>
                <a:latin typeface="+mj-lt"/>
              </a:rPr>
              <a:t>Dispatch Notifications</a:t>
            </a:r>
          </a:p>
          <a:p>
            <a:pPr algn="r"/>
            <a:r>
              <a:rPr lang="en-US" sz="1400" i="1" dirty="0">
                <a:solidFill>
                  <a:srgbClr val="004065"/>
                </a:solidFill>
                <a:latin typeface="+mj-lt"/>
              </a:rPr>
              <a:t>Inventory Monitoring</a:t>
            </a:r>
          </a:p>
          <a:p>
            <a:pPr algn="r"/>
            <a:r>
              <a:rPr lang="en-US" sz="1400" i="1" dirty="0">
                <a:solidFill>
                  <a:srgbClr val="004065"/>
                </a:solidFill>
                <a:latin typeface="+mj-lt"/>
              </a:rPr>
              <a:t>Financial Overviews</a:t>
            </a:r>
          </a:p>
          <a:p>
            <a:pPr algn="r"/>
            <a:r>
              <a:rPr lang="en-US" sz="1400" i="1" dirty="0">
                <a:solidFill>
                  <a:srgbClr val="004065"/>
                </a:solidFill>
                <a:latin typeface="+mj-lt"/>
              </a:rPr>
              <a:t>Sales Reporting</a:t>
            </a:r>
          </a:p>
          <a:p>
            <a:pPr algn="r"/>
            <a:endParaRPr lang="en-US" sz="1400" i="1" dirty="0">
              <a:solidFill>
                <a:srgbClr val="004065"/>
              </a:solidFill>
              <a:latin typeface="+mj-lt"/>
            </a:endParaRPr>
          </a:p>
        </p:txBody>
      </p:sp>
    </p:spTree>
    <p:extLst>
      <p:ext uri="{BB962C8B-B14F-4D97-AF65-F5344CB8AC3E}">
        <p14:creationId xmlns:p14="http://schemas.microsoft.com/office/powerpoint/2010/main" val="40121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CA4788-AE89-4AE2-900D-28FC52D9D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954" y="1600200"/>
            <a:ext cx="11620090" cy="4448316"/>
          </a:xfrm>
          <a:prstGeom prst="rect">
            <a:avLst/>
          </a:prstGeom>
          <a:ln>
            <a:solidFill>
              <a:schemeClr val="tx1"/>
            </a:solidFill>
          </a:ln>
        </p:spPr>
      </p:pic>
      <p:sp>
        <p:nvSpPr>
          <p:cNvPr id="3" name="Title 2">
            <a:extLst>
              <a:ext uri="{FF2B5EF4-FFF2-40B4-BE49-F238E27FC236}">
                <a16:creationId xmlns:a16="http://schemas.microsoft.com/office/drawing/2014/main" id="{49D24574-76BB-4474-AB59-92A98D7D3889}"/>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Upload Bill Data</a:t>
            </a:r>
          </a:p>
        </p:txBody>
      </p:sp>
    </p:spTree>
    <p:extLst>
      <p:ext uri="{BB962C8B-B14F-4D97-AF65-F5344CB8AC3E}">
        <p14:creationId xmlns:p14="http://schemas.microsoft.com/office/powerpoint/2010/main" val="112528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CA4788-AE89-4AE2-900D-28FC52D9D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954" y="1600200"/>
            <a:ext cx="11620090" cy="4369638"/>
          </a:xfrm>
          <a:prstGeom prst="rect">
            <a:avLst/>
          </a:prstGeom>
          <a:ln>
            <a:solidFill>
              <a:schemeClr val="tx1"/>
            </a:solidFill>
          </a:ln>
        </p:spPr>
      </p:pic>
      <p:sp>
        <p:nvSpPr>
          <p:cNvPr id="3" name="Title 2">
            <a:extLst>
              <a:ext uri="{FF2B5EF4-FFF2-40B4-BE49-F238E27FC236}">
                <a16:creationId xmlns:a16="http://schemas.microsoft.com/office/drawing/2014/main" id="{F23685A2-2164-4F5D-84E2-85152C8F35FC}"/>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Select Bill Date</a:t>
            </a:r>
          </a:p>
        </p:txBody>
      </p:sp>
    </p:spTree>
    <p:extLst>
      <p:ext uri="{BB962C8B-B14F-4D97-AF65-F5344CB8AC3E}">
        <p14:creationId xmlns:p14="http://schemas.microsoft.com/office/powerpoint/2010/main" val="26507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CA4788-AE89-4AE2-900D-28FC52D9D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487" y="1600200"/>
            <a:ext cx="11477024" cy="4369638"/>
          </a:xfrm>
          <a:prstGeom prst="rect">
            <a:avLst/>
          </a:prstGeom>
          <a:ln>
            <a:solidFill>
              <a:schemeClr val="tx1"/>
            </a:solidFill>
          </a:ln>
        </p:spPr>
      </p:pic>
      <p:sp>
        <p:nvSpPr>
          <p:cNvPr id="3" name="Title 2">
            <a:extLst>
              <a:ext uri="{FF2B5EF4-FFF2-40B4-BE49-F238E27FC236}">
                <a16:creationId xmlns:a16="http://schemas.microsoft.com/office/drawing/2014/main" id="{CFDA6440-6334-49B0-91B1-1538748317D3}"/>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Validate Bill &amp; Start SRM</a:t>
            </a:r>
          </a:p>
        </p:txBody>
      </p:sp>
    </p:spTree>
    <p:extLst>
      <p:ext uri="{BB962C8B-B14F-4D97-AF65-F5344CB8AC3E}">
        <p14:creationId xmlns:p14="http://schemas.microsoft.com/office/powerpoint/2010/main" val="346333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0B92-8EE5-49AF-A2E3-9BFA7B3DFF3C}"/>
              </a:ext>
            </a:extLst>
          </p:cNvPr>
          <p:cNvSpPr>
            <a:spLocks noGrp="1"/>
          </p:cNvSpPr>
          <p:nvPr>
            <p:ph type="ctrTitle"/>
          </p:nvPr>
        </p:nvSpPr>
        <p:spPr/>
        <p:txBody>
          <a:bodyPr>
            <a:normAutofit/>
          </a:bodyPr>
          <a:lstStyle/>
          <a:p>
            <a:r>
              <a:rPr lang="en-US" sz="4000" b="0" dirty="0">
                <a:solidFill>
                  <a:srgbClr val="15C2F5"/>
                </a:solidFill>
              </a:rPr>
              <a:t>OPT Services Reconciliation Module (SRM)</a:t>
            </a:r>
          </a:p>
        </p:txBody>
      </p:sp>
      <p:sp>
        <p:nvSpPr>
          <p:cNvPr id="3" name="Subtitle 2">
            <a:extLst>
              <a:ext uri="{FF2B5EF4-FFF2-40B4-BE49-F238E27FC236}">
                <a16:creationId xmlns:a16="http://schemas.microsoft.com/office/drawing/2014/main" id="{8726E2CF-B923-4CAE-97BB-E150FBF21448}"/>
              </a:ext>
            </a:extLst>
          </p:cNvPr>
          <p:cNvSpPr>
            <a:spLocks noGrp="1"/>
          </p:cNvSpPr>
          <p:nvPr>
            <p:ph type="subTitle" idx="1"/>
          </p:nvPr>
        </p:nvSpPr>
        <p:spPr/>
        <p:txBody>
          <a:bodyPr/>
          <a:lstStyle/>
          <a:p>
            <a:r>
              <a:rPr lang="en-US" dirty="0"/>
              <a:t>Using the SRM exceptions dashboard.</a:t>
            </a:r>
          </a:p>
        </p:txBody>
      </p:sp>
    </p:spTree>
    <p:extLst>
      <p:ext uri="{BB962C8B-B14F-4D97-AF65-F5344CB8AC3E}">
        <p14:creationId xmlns:p14="http://schemas.microsoft.com/office/powerpoint/2010/main" val="78591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CA4788-AE89-4AE2-900D-28FC52D9D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530" y="1426202"/>
            <a:ext cx="10075136" cy="4974598"/>
          </a:xfrm>
          <a:prstGeom prst="rect">
            <a:avLst/>
          </a:prstGeom>
          <a:ln>
            <a:solidFill>
              <a:schemeClr val="tx1"/>
            </a:solidFill>
          </a:ln>
        </p:spPr>
      </p:pic>
      <p:sp>
        <p:nvSpPr>
          <p:cNvPr id="7" name="TextBox 6">
            <a:extLst>
              <a:ext uri="{FF2B5EF4-FFF2-40B4-BE49-F238E27FC236}">
                <a16:creationId xmlns:a16="http://schemas.microsoft.com/office/drawing/2014/main" id="{E332C628-11B5-49D9-BD1C-FC57E6DD41A7}"/>
              </a:ext>
            </a:extLst>
          </p:cNvPr>
          <p:cNvSpPr txBox="1"/>
          <p:nvPr/>
        </p:nvSpPr>
        <p:spPr>
          <a:xfrm>
            <a:off x="1314209" y="4487417"/>
            <a:ext cx="3248714" cy="1477328"/>
          </a:xfrm>
          <a:prstGeom prst="rect">
            <a:avLst/>
          </a:prstGeom>
          <a:noFill/>
        </p:spPr>
        <p:txBody>
          <a:bodyPr wrap="square" rtlCol="0">
            <a:spAutoFit/>
          </a:bodyPr>
          <a:lstStyle/>
          <a:p>
            <a:pPr algn="ctr"/>
            <a:r>
              <a:rPr lang="en-US" dirty="0"/>
              <a:t>The Filters menu contains the list of the different exceptions messages.  This is the first stop to check what is going on with the reconciliation.</a:t>
            </a:r>
          </a:p>
        </p:txBody>
      </p:sp>
      <p:pic>
        <p:nvPicPr>
          <p:cNvPr id="16" name="Picture 15">
            <a:extLst>
              <a:ext uri="{FF2B5EF4-FFF2-40B4-BE49-F238E27FC236}">
                <a16:creationId xmlns:a16="http://schemas.microsoft.com/office/drawing/2014/main" id="{4DA4B830-4C13-4FD6-90D8-FEE39C7AAB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7827" y="1936655"/>
            <a:ext cx="4241523" cy="2390772"/>
          </a:xfrm>
          <a:prstGeom prst="rect">
            <a:avLst/>
          </a:prstGeom>
        </p:spPr>
      </p:pic>
      <p:cxnSp>
        <p:nvCxnSpPr>
          <p:cNvPr id="9" name="Connector: Curved 8">
            <a:extLst>
              <a:ext uri="{FF2B5EF4-FFF2-40B4-BE49-F238E27FC236}">
                <a16:creationId xmlns:a16="http://schemas.microsoft.com/office/drawing/2014/main" id="{AE5D1678-CBA5-4492-BBB2-590E715011EA}"/>
              </a:ext>
            </a:extLst>
          </p:cNvPr>
          <p:cNvCxnSpPr>
            <a:cxnSpLocks/>
            <a:stCxn id="7" idx="0"/>
          </p:cNvCxnSpPr>
          <p:nvPr/>
        </p:nvCxnSpPr>
        <p:spPr>
          <a:xfrm rot="5400000" flipH="1" flipV="1">
            <a:off x="2703040" y="2238853"/>
            <a:ext cx="2484090" cy="2013038"/>
          </a:xfrm>
          <a:prstGeom prst="curvedConnector3">
            <a:avLst>
              <a:gd name="adj1" fmla="val 100614"/>
            </a:avLst>
          </a:prstGeom>
          <a:ln>
            <a:tailEnd type="triangle"/>
          </a:ln>
        </p:spPr>
        <p:style>
          <a:lnRef idx="2">
            <a:schemeClr val="accent2"/>
          </a:lnRef>
          <a:fillRef idx="0">
            <a:schemeClr val="accent2"/>
          </a:fillRef>
          <a:effectRef idx="1">
            <a:schemeClr val="accent2"/>
          </a:effectRef>
          <a:fontRef idx="minor">
            <a:schemeClr val="tx1"/>
          </a:fontRef>
        </p:style>
      </p:cxnSp>
      <p:sp>
        <p:nvSpPr>
          <p:cNvPr id="17" name="TextBox 16">
            <a:extLst>
              <a:ext uri="{FF2B5EF4-FFF2-40B4-BE49-F238E27FC236}">
                <a16:creationId xmlns:a16="http://schemas.microsoft.com/office/drawing/2014/main" id="{F77193CA-E8AA-4FF6-8E2C-CAD80187A3E8}"/>
              </a:ext>
            </a:extLst>
          </p:cNvPr>
          <p:cNvSpPr txBox="1"/>
          <p:nvPr/>
        </p:nvSpPr>
        <p:spPr>
          <a:xfrm>
            <a:off x="8139113" y="2412902"/>
            <a:ext cx="2800350" cy="2862322"/>
          </a:xfrm>
          <a:prstGeom prst="rect">
            <a:avLst/>
          </a:prstGeom>
          <a:noFill/>
        </p:spPr>
        <p:txBody>
          <a:bodyPr wrap="square" rtlCol="0">
            <a:spAutoFit/>
          </a:bodyPr>
          <a:lstStyle/>
          <a:p>
            <a:r>
              <a:rPr lang="en-US" dirty="0"/>
              <a:t>The exceptions are broken down into two Phases.</a:t>
            </a:r>
          </a:p>
          <a:p>
            <a:endParaRPr lang="en-US" dirty="0"/>
          </a:p>
          <a:p>
            <a:r>
              <a:rPr lang="en-US" dirty="0"/>
              <a:t>Phase 1: Checks to make sure that the accounts are loaded in both systems.</a:t>
            </a:r>
          </a:p>
          <a:p>
            <a:endParaRPr lang="en-US" dirty="0"/>
          </a:p>
          <a:p>
            <a:r>
              <a:rPr lang="en-US" dirty="0"/>
              <a:t>Phase 2: Then checks that the bill items match up to SedonaOffice RMR items.</a:t>
            </a:r>
          </a:p>
        </p:txBody>
      </p:sp>
      <p:sp>
        <p:nvSpPr>
          <p:cNvPr id="19" name="TextBox 18">
            <a:extLst>
              <a:ext uri="{FF2B5EF4-FFF2-40B4-BE49-F238E27FC236}">
                <a16:creationId xmlns:a16="http://schemas.microsoft.com/office/drawing/2014/main" id="{44C06709-B977-43F3-A625-7D74EA604B88}"/>
              </a:ext>
            </a:extLst>
          </p:cNvPr>
          <p:cNvSpPr txBox="1"/>
          <p:nvPr/>
        </p:nvSpPr>
        <p:spPr>
          <a:xfrm>
            <a:off x="1314209" y="4268352"/>
            <a:ext cx="9363316" cy="1569660"/>
          </a:xfrm>
          <a:prstGeom prst="rect">
            <a:avLst/>
          </a:prstGeom>
          <a:noFill/>
        </p:spPr>
        <p:txBody>
          <a:bodyPr wrap="square" rtlCol="0">
            <a:spAutoFit/>
          </a:bodyPr>
          <a:lstStyle/>
          <a:p>
            <a:r>
              <a:rPr lang="en-US" sz="1400" dirty="0"/>
              <a:t>Phase 1 – Missing in SedonaOffice</a:t>
            </a:r>
          </a:p>
          <a:p>
            <a:r>
              <a:rPr lang="en-US" sz="1400" dirty="0"/>
              <a:t>   These are accounts that we found in the bill that do not match up to a SedonaOffice system.</a:t>
            </a:r>
          </a:p>
          <a:p>
            <a:endParaRPr lang="en-US" sz="600" dirty="0"/>
          </a:p>
          <a:p>
            <a:r>
              <a:rPr lang="en-US" sz="1400" dirty="0"/>
              <a:t>Phase 1 – Missing in Bill</a:t>
            </a:r>
          </a:p>
          <a:p>
            <a:r>
              <a:rPr lang="en-US" sz="1400" dirty="0"/>
              <a:t>   These are accounts that were reconciled at one point but now are missing from the bill.</a:t>
            </a:r>
          </a:p>
          <a:p>
            <a:endParaRPr lang="en-US" sz="600" dirty="0"/>
          </a:p>
          <a:p>
            <a:r>
              <a:rPr lang="en-US" sz="1400" dirty="0"/>
              <a:t>Phase 1 – Matched</a:t>
            </a:r>
          </a:p>
          <a:p>
            <a:r>
              <a:rPr lang="en-US" sz="1400" dirty="0"/>
              <a:t>   These accounts exist on both side and does not require any action.</a:t>
            </a:r>
          </a:p>
        </p:txBody>
      </p:sp>
      <p:sp>
        <p:nvSpPr>
          <p:cNvPr id="20" name="TextBox 19">
            <a:extLst>
              <a:ext uri="{FF2B5EF4-FFF2-40B4-BE49-F238E27FC236}">
                <a16:creationId xmlns:a16="http://schemas.microsoft.com/office/drawing/2014/main" id="{80D6F113-3FE8-4B06-A906-063BD40643B6}"/>
              </a:ext>
            </a:extLst>
          </p:cNvPr>
          <p:cNvSpPr txBox="1"/>
          <p:nvPr/>
        </p:nvSpPr>
        <p:spPr>
          <a:xfrm>
            <a:off x="1314209" y="4197965"/>
            <a:ext cx="8905874" cy="2431435"/>
          </a:xfrm>
          <a:prstGeom prst="rect">
            <a:avLst/>
          </a:prstGeom>
          <a:noFill/>
        </p:spPr>
        <p:txBody>
          <a:bodyPr wrap="square" numCol="2" rtlCol="0">
            <a:spAutoFit/>
          </a:bodyPr>
          <a:lstStyle/>
          <a:p>
            <a:r>
              <a:rPr lang="en-US" sz="1400" dirty="0"/>
              <a:t>Phase 2 – Missing Bill Items</a:t>
            </a:r>
          </a:p>
          <a:p>
            <a:r>
              <a:rPr lang="en-US" sz="1400" dirty="0"/>
              <a:t>   The expected invoice item based on the RMR code </a:t>
            </a:r>
          </a:p>
          <a:p>
            <a:r>
              <a:rPr lang="en-US" sz="1400" dirty="0"/>
              <a:t>   could not be found in the bill.</a:t>
            </a:r>
          </a:p>
          <a:p>
            <a:endParaRPr lang="en-US" sz="600" dirty="0"/>
          </a:p>
          <a:p>
            <a:r>
              <a:rPr lang="en-US" sz="1400" dirty="0"/>
              <a:t>Phase 2 – Missing SedonaOffice RMR Items</a:t>
            </a:r>
          </a:p>
          <a:p>
            <a:r>
              <a:rPr lang="en-US" sz="1400" dirty="0"/>
              <a:t>   The expected RMR on the customer could not be </a:t>
            </a:r>
          </a:p>
          <a:p>
            <a:r>
              <a:rPr lang="en-US" sz="1400" dirty="0"/>
              <a:t>   found for the invoice item from the bill.</a:t>
            </a:r>
          </a:p>
          <a:p>
            <a:endParaRPr lang="en-US" sz="600" dirty="0"/>
          </a:p>
          <a:p>
            <a:r>
              <a:rPr lang="en-US" sz="1400" dirty="0"/>
              <a:t>Phase 2 – Low Profit Margin</a:t>
            </a:r>
          </a:p>
          <a:p>
            <a:r>
              <a:rPr lang="en-US" sz="1400" dirty="0"/>
              <a:t>   The markup on the SedonaOffice RMR items does </a:t>
            </a:r>
          </a:p>
          <a:p>
            <a:r>
              <a:rPr lang="en-US" sz="1400" dirty="0"/>
              <a:t>   not meet the minimum threshold.</a:t>
            </a:r>
            <a:endParaRPr lang="en-US" sz="400" dirty="0"/>
          </a:p>
          <a:p>
            <a:endParaRPr lang="en-US" sz="1400" dirty="0"/>
          </a:p>
          <a:p>
            <a:r>
              <a:rPr lang="en-US" sz="1400" dirty="0"/>
              <a:t>Phase 2 – $0.00 Profit</a:t>
            </a:r>
          </a:p>
          <a:p>
            <a:r>
              <a:rPr lang="en-US" sz="1400" dirty="0"/>
              <a:t>   This exception indicates that we are not making </a:t>
            </a:r>
          </a:p>
          <a:p>
            <a:r>
              <a:rPr lang="en-US" sz="1400" dirty="0"/>
              <a:t>   any profit on line item.</a:t>
            </a:r>
            <a:endParaRPr lang="en-US" sz="400" dirty="0"/>
          </a:p>
          <a:p>
            <a:endParaRPr lang="en-US" sz="600" dirty="0"/>
          </a:p>
          <a:p>
            <a:r>
              <a:rPr lang="en-US" sz="1400" dirty="0"/>
              <a:t>Phase 2 – Valid Profit Margin</a:t>
            </a:r>
          </a:p>
          <a:p>
            <a:r>
              <a:rPr lang="en-US" sz="1400" dirty="0"/>
              <a:t>   These are line items are marked up correctly and </a:t>
            </a:r>
          </a:p>
          <a:p>
            <a:r>
              <a:rPr lang="en-US" sz="1400" dirty="0"/>
              <a:t>   require no further action.</a:t>
            </a:r>
            <a:endParaRPr lang="en-US" dirty="0"/>
          </a:p>
        </p:txBody>
      </p:sp>
      <p:sp>
        <p:nvSpPr>
          <p:cNvPr id="10" name="Title 2">
            <a:extLst>
              <a:ext uri="{FF2B5EF4-FFF2-40B4-BE49-F238E27FC236}">
                <a16:creationId xmlns:a16="http://schemas.microsoft.com/office/drawing/2014/main" id="{F53D6DBF-4F2C-4A18-85C9-76D799907616}"/>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SRM Exception Dashboard</a:t>
            </a:r>
          </a:p>
        </p:txBody>
      </p:sp>
    </p:spTree>
    <p:extLst>
      <p:ext uri="{BB962C8B-B14F-4D97-AF65-F5344CB8AC3E}">
        <p14:creationId xmlns:p14="http://schemas.microsoft.com/office/powerpoint/2010/main" val="79074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2"/>
                                        </p:tgtEl>
                                        <p:attrNameLst>
                                          <p:attrName>style.opacity</p:attrName>
                                        </p:attrNameLst>
                                      </p:cBhvr>
                                      <p:to>
                                        <p:strVal val="0.25"/>
                                      </p:to>
                                    </p:set>
                                    <p:animEffect filter="image" prLst="opacity: 0.25">
                                      <p:cBhvr rctx="IE">
                                        <p:cTn id="7" dur="indefinite"/>
                                        <p:tgtEl>
                                          <p:spTgt spid="2"/>
                                        </p:tgtEl>
                                      </p:cBhvr>
                                    </p:animEffect>
                                  </p:childTnLst>
                                </p:cTn>
                              </p:par>
                            </p:childTnLst>
                          </p:cTn>
                        </p:par>
                        <p:par>
                          <p:cTn id="8" fill="hold">
                            <p:stCondLst>
                              <p:cond delay="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750"/>
                                        <p:tgtEl>
                                          <p:spTgt spid="7"/>
                                        </p:tgtEl>
                                      </p:cBhvr>
                                    </p:animEffect>
                                  </p:childTnLst>
                                </p:cTn>
                              </p:par>
                            </p:childTnLst>
                          </p:cTn>
                        </p:par>
                        <p:par>
                          <p:cTn id="12" fill="hold">
                            <p:stCondLst>
                              <p:cond delay="75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750"/>
                                        <p:tgtEl>
                                          <p:spTgt spid="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750"/>
                                        <p:tgtEl>
                                          <p:spTgt spid="16"/>
                                        </p:tgtEl>
                                      </p:cBhvr>
                                    </p:animEffect>
                                  </p:childTnLst>
                                </p:cTn>
                              </p:par>
                              <p:par>
                                <p:cTn id="20" presetID="22" presetClass="entr" presetSubtype="1" fill="hold" grpId="1"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75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17"/>
                                        </p:tgtEl>
                                      </p:cBhvr>
                                    </p:animEffect>
                                    <p:set>
                                      <p:cBhvr>
                                        <p:cTn id="33" dur="1" fill="hold">
                                          <p:stCondLst>
                                            <p:cond delay="499"/>
                                          </p:stCondLst>
                                        </p:cTn>
                                        <p:tgtEl>
                                          <p:spTgt spid="17"/>
                                        </p:tgtEl>
                                        <p:attrNameLst>
                                          <p:attrName>style.visibility</p:attrName>
                                        </p:attrNameLst>
                                      </p:cBhvr>
                                      <p:to>
                                        <p:strVal val="hidden"/>
                                      </p:to>
                                    </p:set>
                                  </p:childTnLst>
                                </p:cTn>
                              </p:par>
                              <p:par>
                                <p:cTn id="34" presetID="22" presetClass="entr" presetSubtype="1" fill="hold" grpId="1"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75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par>
                                <p:cTn id="42" presetID="22" presetClass="entr" presetSubtype="1" fill="hold" grpId="1"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up)">
                                      <p:cBhvr>
                                        <p:cTn id="44"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7" grpId="0"/>
      <p:bldP spid="17" grpId="1"/>
      <p:bldP spid="19" grpId="0"/>
      <p:bldP spid="19" grpId="1"/>
      <p:bldP spid="2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a:extLst>
              <a:ext uri="{FF2B5EF4-FFF2-40B4-BE49-F238E27FC236}">
                <a16:creationId xmlns:a16="http://schemas.microsoft.com/office/drawing/2014/main" id="{70ECDD1D-533F-47D4-ADDA-575A8E7BC49D}"/>
              </a:ext>
            </a:extLst>
          </p:cNvPr>
          <p:cNvSpPr>
            <a:spLocks noGrp="1"/>
          </p:cNvSpPr>
          <p:nvPr>
            <p:ph type="title"/>
          </p:nvPr>
        </p:nvSpPr>
        <p:spPr>
          <a:xfrm>
            <a:off x="0" y="1267581"/>
            <a:ext cx="12192000" cy="648927"/>
          </a:xfrm>
        </p:spPr>
        <p:txBody>
          <a:bodyPr>
            <a:noAutofit/>
          </a:bodyPr>
          <a:lstStyle/>
          <a:p>
            <a:pPr algn="ctr"/>
            <a:r>
              <a:rPr lang="en-US" sz="4000" b="0" dirty="0">
                <a:solidFill>
                  <a:srgbClr val="15C2F5"/>
                </a:solidFill>
                <a:cs typeface="Arial" panose="020B0604020202020204" pitchFamily="34" charset="0"/>
              </a:rPr>
              <a:t>Phase 1 Exception: Missing in Missing in Bill</a:t>
            </a:r>
            <a:endParaRPr lang="en-US" sz="4800" b="0" dirty="0">
              <a:solidFill>
                <a:srgbClr val="15C2F5"/>
              </a:solidFill>
              <a:cs typeface="Arial" panose="020B0604020202020204" pitchFamily="34" charset="0"/>
            </a:endParaRPr>
          </a:p>
        </p:txBody>
      </p:sp>
      <p:pic>
        <p:nvPicPr>
          <p:cNvPr id="20" name="Picture 19">
            <a:extLst>
              <a:ext uri="{FF2B5EF4-FFF2-40B4-BE49-F238E27FC236}">
                <a16:creationId xmlns:a16="http://schemas.microsoft.com/office/drawing/2014/main" id="{0295BC6C-E665-4800-AF82-E150C9141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274" y="2041570"/>
            <a:ext cx="11701451" cy="1325192"/>
          </a:xfrm>
          <a:prstGeom prst="rect">
            <a:avLst/>
          </a:prstGeom>
          <a:ln>
            <a:solidFill>
              <a:schemeClr val="tx1"/>
            </a:solidFill>
          </a:ln>
        </p:spPr>
      </p:pic>
      <p:sp>
        <p:nvSpPr>
          <p:cNvPr id="21" name="Title 2">
            <a:extLst>
              <a:ext uri="{FF2B5EF4-FFF2-40B4-BE49-F238E27FC236}">
                <a16:creationId xmlns:a16="http://schemas.microsoft.com/office/drawing/2014/main" id="{7C8C87DB-D61C-4EF8-9372-D42A7095A4E4}"/>
              </a:ext>
            </a:extLst>
          </p:cNvPr>
          <p:cNvSpPr txBox="1">
            <a:spLocks/>
          </p:cNvSpPr>
          <p:nvPr/>
        </p:nvSpPr>
        <p:spPr>
          <a:xfrm>
            <a:off x="-1" y="3630680"/>
            <a:ext cx="12192000" cy="64892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rgbClr val="004065"/>
                </a:solidFill>
                <a:latin typeface="+mj-lt"/>
                <a:ea typeface="+mj-ea"/>
                <a:cs typeface="+mj-cs"/>
              </a:defRPr>
            </a:lvl1pPr>
          </a:lstStyle>
          <a:p>
            <a:r>
              <a:rPr lang="en-US" sz="4000" b="0" dirty="0">
                <a:solidFill>
                  <a:srgbClr val="15C2F5"/>
                </a:solidFill>
                <a:latin typeface="+mn-lt"/>
                <a:cs typeface="Arial" panose="020B0604020202020204" pitchFamily="34" charset="0"/>
              </a:rPr>
              <a:t>Phase 1 Exception: Missing in Missing in SedonaOffice</a:t>
            </a:r>
            <a:endParaRPr lang="en-US" sz="4800" b="0" dirty="0">
              <a:solidFill>
                <a:srgbClr val="15C2F5"/>
              </a:solidFill>
              <a:latin typeface="+mn-lt"/>
              <a:cs typeface="Arial" panose="020B0604020202020204" pitchFamily="34" charset="0"/>
            </a:endParaRPr>
          </a:p>
        </p:txBody>
      </p:sp>
      <p:pic>
        <p:nvPicPr>
          <p:cNvPr id="22" name="Picture 21">
            <a:extLst>
              <a:ext uri="{FF2B5EF4-FFF2-40B4-BE49-F238E27FC236}">
                <a16:creationId xmlns:a16="http://schemas.microsoft.com/office/drawing/2014/main" id="{B10B96A1-4B8F-443A-90A0-F6F887C37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274" y="4509083"/>
            <a:ext cx="11701451" cy="1663117"/>
          </a:xfrm>
          <a:prstGeom prst="rect">
            <a:avLst/>
          </a:prstGeom>
          <a:ln>
            <a:solidFill>
              <a:schemeClr val="tx1"/>
            </a:solidFill>
          </a:ln>
        </p:spPr>
      </p:pic>
    </p:spTree>
    <p:extLst>
      <p:ext uri="{BB962C8B-B14F-4D97-AF65-F5344CB8AC3E}">
        <p14:creationId xmlns:p14="http://schemas.microsoft.com/office/powerpoint/2010/main" val="122327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childTnLst>
                                </p:cTn>
                              </p:par>
                              <p:par>
                                <p:cTn id="15" presetID="10"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a:extLst>
              <a:ext uri="{FF2B5EF4-FFF2-40B4-BE49-F238E27FC236}">
                <a16:creationId xmlns:a16="http://schemas.microsoft.com/office/drawing/2014/main" id="{70ECDD1D-533F-47D4-ADDA-575A8E7BC49D}"/>
              </a:ext>
            </a:extLst>
          </p:cNvPr>
          <p:cNvSpPr>
            <a:spLocks noGrp="1"/>
          </p:cNvSpPr>
          <p:nvPr>
            <p:ph type="title"/>
          </p:nvPr>
        </p:nvSpPr>
        <p:spPr>
          <a:xfrm>
            <a:off x="0" y="1234343"/>
            <a:ext cx="12192000" cy="648927"/>
          </a:xfrm>
        </p:spPr>
        <p:txBody>
          <a:bodyPr>
            <a:noAutofit/>
          </a:bodyPr>
          <a:lstStyle/>
          <a:p>
            <a:pPr algn="ctr"/>
            <a:r>
              <a:rPr lang="en-US" b="0" dirty="0">
                <a:solidFill>
                  <a:srgbClr val="15C2F5"/>
                </a:solidFill>
                <a:cs typeface="Arial" panose="020B0604020202020204" pitchFamily="34" charset="0"/>
              </a:rPr>
              <a:t>Phase 2 Exception: Missing Bill Item</a:t>
            </a:r>
            <a:endParaRPr lang="en-US" sz="5400" b="0" dirty="0">
              <a:solidFill>
                <a:srgbClr val="15C2F5"/>
              </a:solidFill>
              <a:cs typeface="Arial" panose="020B0604020202020204" pitchFamily="34" charset="0"/>
            </a:endParaRPr>
          </a:p>
        </p:txBody>
      </p:sp>
      <p:pic>
        <p:nvPicPr>
          <p:cNvPr id="20" name="Picture 19">
            <a:extLst>
              <a:ext uri="{FF2B5EF4-FFF2-40B4-BE49-F238E27FC236}">
                <a16:creationId xmlns:a16="http://schemas.microsoft.com/office/drawing/2014/main" id="{0295BC6C-E665-4800-AF82-E150C9141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274" y="1947152"/>
            <a:ext cx="11651744" cy="1535552"/>
          </a:xfrm>
          <a:prstGeom prst="rect">
            <a:avLst/>
          </a:prstGeom>
          <a:ln>
            <a:solidFill>
              <a:schemeClr val="tx1"/>
            </a:solidFill>
          </a:ln>
        </p:spPr>
      </p:pic>
      <p:pic>
        <p:nvPicPr>
          <p:cNvPr id="22" name="Picture 21">
            <a:extLst>
              <a:ext uri="{FF2B5EF4-FFF2-40B4-BE49-F238E27FC236}">
                <a16:creationId xmlns:a16="http://schemas.microsoft.com/office/drawing/2014/main" id="{B10B96A1-4B8F-443A-90A0-F6F887C37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31" y="2265889"/>
            <a:ext cx="11144303" cy="3906311"/>
          </a:xfrm>
          <a:prstGeom prst="rect">
            <a:avLst/>
          </a:prstGeom>
          <a:ln>
            <a:solidFill>
              <a:schemeClr val="tx1"/>
            </a:solidFill>
          </a:ln>
        </p:spPr>
      </p:pic>
    </p:spTree>
    <p:extLst>
      <p:ext uri="{BB962C8B-B14F-4D97-AF65-F5344CB8AC3E}">
        <p14:creationId xmlns:p14="http://schemas.microsoft.com/office/powerpoint/2010/main" val="50369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20"/>
                                        </p:tgtEl>
                                        <p:attrNameLst>
                                          <p:attrName>style.opacity</p:attrName>
                                        </p:attrNameLst>
                                      </p:cBhvr>
                                      <p:to>
                                        <p:strVal val="0.25"/>
                                      </p:to>
                                    </p:set>
                                    <p:animEffect filter="image" prLst="opacity: 0.25">
                                      <p:cBhvr rctx="IE">
                                        <p:cTn id="7" dur="indefinite"/>
                                        <p:tgtEl>
                                          <p:spTgt spid="20"/>
                                        </p:tgtEl>
                                      </p:cBhvr>
                                    </p:animEffect>
                                  </p:childTnLst>
                                </p:cTn>
                              </p:par>
                            </p:childTnLst>
                          </p:cTn>
                        </p:par>
                        <p:par>
                          <p:cTn id="8" fill="hold">
                            <p:stCondLst>
                              <p:cond delay="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a:extLst>
              <a:ext uri="{FF2B5EF4-FFF2-40B4-BE49-F238E27FC236}">
                <a16:creationId xmlns:a16="http://schemas.microsoft.com/office/drawing/2014/main" id="{70ECDD1D-533F-47D4-ADDA-575A8E7BC49D}"/>
              </a:ext>
            </a:extLst>
          </p:cNvPr>
          <p:cNvSpPr>
            <a:spLocks noGrp="1"/>
          </p:cNvSpPr>
          <p:nvPr>
            <p:ph type="title"/>
          </p:nvPr>
        </p:nvSpPr>
        <p:spPr>
          <a:xfrm>
            <a:off x="0" y="1233600"/>
            <a:ext cx="12192000" cy="648927"/>
          </a:xfrm>
        </p:spPr>
        <p:txBody>
          <a:bodyPr>
            <a:noAutofit/>
          </a:bodyPr>
          <a:lstStyle/>
          <a:p>
            <a:r>
              <a:rPr lang="en-US" b="0" dirty="0">
                <a:solidFill>
                  <a:srgbClr val="15C2F5"/>
                </a:solidFill>
                <a:cs typeface="Arial" panose="020B0604020202020204" pitchFamily="34" charset="0"/>
              </a:rPr>
              <a:t>Phase 2 Exception: Missing SedonaOffice RMR Item</a:t>
            </a:r>
            <a:endParaRPr lang="en-US" sz="5400" b="0" dirty="0">
              <a:solidFill>
                <a:srgbClr val="15C2F5"/>
              </a:solidFill>
              <a:cs typeface="Arial" panose="020B0604020202020204" pitchFamily="34" charset="0"/>
            </a:endParaRPr>
          </a:p>
        </p:txBody>
      </p:sp>
      <p:pic>
        <p:nvPicPr>
          <p:cNvPr id="20" name="Picture 19">
            <a:extLst>
              <a:ext uri="{FF2B5EF4-FFF2-40B4-BE49-F238E27FC236}">
                <a16:creationId xmlns:a16="http://schemas.microsoft.com/office/drawing/2014/main" id="{0295BC6C-E665-4800-AF82-E150C9141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049" y="1946409"/>
            <a:ext cx="11612568" cy="2369778"/>
          </a:xfrm>
          <a:prstGeom prst="rect">
            <a:avLst/>
          </a:prstGeom>
          <a:ln>
            <a:solidFill>
              <a:schemeClr val="tx1"/>
            </a:solidFill>
          </a:ln>
        </p:spPr>
      </p:pic>
      <p:pic>
        <p:nvPicPr>
          <p:cNvPr id="22" name="Picture 21">
            <a:extLst>
              <a:ext uri="{FF2B5EF4-FFF2-40B4-BE49-F238E27FC236}">
                <a16:creationId xmlns:a16="http://schemas.microsoft.com/office/drawing/2014/main" id="{B10B96A1-4B8F-443A-90A0-F6F887C37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31" y="2340603"/>
            <a:ext cx="11144303" cy="3755397"/>
          </a:xfrm>
          <a:prstGeom prst="rect">
            <a:avLst/>
          </a:prstGeom>
          <a:ln>
            <a:solidFill>
              <a:schemeClr val="tx1"/>
            </a:solidFill>
          </a:ln>
        </p:spPr>
      </p:pic>
    </p:spTree>
    <p:extLst>
      <p:ext uri="{BB962C8B-B14F-4D97-AF65-F5344CB8AC3E}">
        <p14:creationId xmlns:p14="http://schemas.microsoft.com/office/powerpoint/2010/main" val="339558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20"/>
                                        </p:tgtEl>
                                        <p:attrNameLst>
                                          <p:attrName>style.opacity</p:attrName>
                                        </p:attrNameLst>
                                      </p:cBhvr>
                                      <p:to>
                                        <p:strVal val="0.25"/>
                                      </p:to>
                                    </p:set>
                                    <p:animEffect filter="image" prLst="opacity: 0.25">
                                      <p:cBhvr rctx="IE">
                                        <p:cTn id="7" dur="indefinite"/>
                                        <p:tgtEl>
                                          <p:spTgt spid="20"/>
                                        </p:tgtEl>
                                      </p:cBhvr>
                                    </p:animEffect>
                                  </p:childTnLst>
                                </p:cTn>
                              </p:par>
                            </p:childTnLst>
                          </p:cTn>
                        </p:par>
                        <p:par>
                          <p:cTn id="8" fill="hold">
                            <p:stCondLst>
                              <p:cond delay="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a:extLst>
              <a:ext uri="{FF2B5EF4-FFF2-40B4-BE49-F238E27FC236}">
                <a16:creationId xmlns:a16="http://schemas.microsoft.com/office/drawing/2014/main" id="{70ECDD1D-533F-47D4-ADDA-575A8E7BC49D}"/>
              </a:ext>
            </a:extLst>
          </p:cNvPr>
          <p:cNvSpPr>
            <a:spLocks noGrp="1"/>
          </p:cNvSpPr>
          <p:nvPr>
            <p:ph type="title"/>
          </p:nvPr>
        </p:nvSpPr>
        <p:spPr>
          <a:xfrm>
            <a:off x="0" y="1232884"/>
            <a:ext cx="12192000" cy="648927"/>
          </a:xfrm>
        </p:spPr>
        <p:txBody>
          <a:bodyPr>
            <a:noAutofit/>
          </a:bodyPr>
          <a:lstStyle/>
          <a:p>
            <a:pPr algn="ctr"/>
            <a:r>
              <a:rPr lang="en-US" b="0" dirty="0">
                <a:solidFill>
                  <a:srgbClr val="15C2F5"/>
                </a:solidFill>
                <a:cs typeface="Arial" panose="020B0604020202020204" pitchFamily="34" charset="0"/>
              </a:rPr>
              <a:t>Phase 2 Exception: Low Profit Margin</a:t>
            </a:r>
            <a:endParaRPr lang="en-US" sz="5400" b="0" dirty="0">
              <a:solidFill>
                <a:srgbClr val="15C2F5"/>
              </a:solidFill>
              <a:cs typeface="Arial" panose="020B0604020202020204" pitchFamily="34" charset="0"/>
            </a:endParaRPr>
          </a:p>
        </p:txBody>
      </p:sp>
      <p:pic>
        <p:nvPicPr>
          <p:cNvPr id="20" name="Picture 19">
            <a:extLst>
              <a:ext uri="{FF2B5EF4-FFF2-40B4-BE49-F238E27FC236}">
                <a16:creationId xmlns:a16="http://schemas.microsoft.com/office/drawing/2014/main" id="{0295BC6C-E665-4800-AF82-E150C9141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049" y="1976918"/>
            <a:ext cx="11612568" cy="1513252"/>
          </a:xfrm>
          <a:prstGeom prst="rect">
            <a:avLst/>
          </a:prstGeom>
          <a:ln>
            <a:solidFill>
              <a:schemeClr val="tx1"/>
            </a:solidFill>
          </a:ln>
        </p:spPr>
      </p:pic>
      <p:pic>
        <p:nvPicPr>
          <p:cNvPr id="22" name="Picture 21">
            <a:extLst>
              <a:ext uri="{FF2B5EF4-FFF2-40B4-BE49-F238E27FC236}">
                <a16:creationId xmlns:a16="http://schemas.microsoft.com/office/drawing/2014/main" id="{B10B96A1-4B8F-443A-90A0-F6F887C37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31" y="2291047"/>
            <a:ext cx="11144303" cy="2890553"/>
          </a:xfrm>
          <a:prstGeom prst="rect">
            <a:avLst/>
          </a:prstGeom>
          <a:ln>
            <a:solidFill>
              <a:schemeClr val="tx1"/>
            </a:solidFill>
          </a:ln>
        </p:spPr>
      </p:pic>
    </p:spTree>
    <p:extLst>
      <p:ext uri="{BB962C8B-B14F-4D97-AF65-F5344CB8AC3E}">
        <p14:creationId xmlns:p14="http://schemas.microsoft.com/office/powerpoint/2010/main" val="251122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20"/>
                                        </p:tgtEl>
                                        <p:attrNameLst>
                                          <p:attrName>style.opacity</p:attrName>
                                        </p:attrNameLst>
                                      </p:cBhvr>
                                      <p:to>
                                        <p:strVal val="0.25"/>
                                      </p:to>
                                    </p:set>
                                    <p:animEffect filter="image" prLst="opacity: 0.25">
                                      <p:cBhvr rctx="IE">
                                        <p:cTn id="7" dur="indefinite"/>
                                        <p:tgtEl>
                                          <p:spTgt spid="20"/>
                                        </p:tgtEl>
                                      </p:cBhvr>
                                    </p:animEffect>
                                  </p:childTnLst>
                                </p:cTn>
                              </p:par>
                            </p:childTnLst>
                          </p:cTn>
                        </p:par>
                        <p:par>
                          <p:cTn id="8" fill="hold">
                            <p:stCondLst>
                              <p:cond delay="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a:extLst>
              <a:ext uri="{FF2B5EF4-FFF2-40B4-BE49-F238E27FC236}">
                <a16:creationId xmlns:a16="http://schemas.microsoft.com/office/drawing/2014/main" id="{70ECDD1D-533F-47D4-ADDA-575A8E7BC49D}"/>
              </a:ext>
            </a:extLst>
          </p:cNvPr>
          <p:cNvSpPr>
            <a:spLocks noGrp="1"/>
          </p:cNvSpPr>
          <p:nvPr>
            <p:ph type="title"/>
          </p:nvPr>
        </p:nvSpPr>
        <p:spPr>
          <a:xfrm>
            <a:off x="0" y="1229528"/>
            <a:ext cx="12192000" cy="648927"/>
          </a:xfrm>
        </p:spPr>
        <p:txBody>
          <a:bodyPr>
            <a:noAutofit/>
          </a:bodyPr>
          <a:lstStyle/>
          <a:p>
            <a:pPr algn="ctr"/>
            <a:r>
              <a:rPr lang="en-US" b="0" dirty="0">
                <a:solidFill>
                  <a:srgbClr val="15C2F5"/>
                </a:solidFill>
                <a:cs typeface="Arial" panose="020B0604020202020204" pitchFamily="34" charset="0"/>
              </a:rPr>
              <a:t>Phase 2 Exception: $0.00 Profit or No Charges</a:t>
            </a:r>
            <a:endParaRPr lang="en-US" sz="5400" b="0" dirty="0">
              <a:solidFill>
                <a:srgbClr val="15C2F5"/>
              </a:solidFill>
              <a:cs typeface="Arial" panose="020B0604020202020204" pitchFamily="34" charset="0"/>
            </a:endParaRPr>
          </a:p>
        </p:txBody>
      </p:sp>
      <p:pic>
        <p:nvPicPr>
          <p:cNvPr id="20" name="Picture 19">
            <a:extLst>
              <a:ext uri="{FF2B5EF4-FFF2-40B4-BE49-F238E27FC236}">
                <a16:creationId xmlns:a16="http://schemas.microsoft.com/office/drawing/2014/main" id="{0295BC6C-E665-4800-AF82-E150C9141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124" y="1942336"/>
            <a:ext cx="11651854" cy="2706663"/>
          </a:xfrm>
          <a:prstGeom prst="rect">
            <a:avLst/>
          </a:prstGeom>
          <a:ln>
            <a:solidFill>
              <a:schemeClr val="tx1"/>
            </a:solidFill>
          </a:ln>
        </p:spPr>
      </p:pic>
      <p:pic>
        <p:nvPicPr>
          <p:cNvPr id="22" name="Picture 21">
            <a:extLst>
              <a:ext uri="{FF2B5EF4-FFF2-40B4-BE49-F238E27FC236}">
                <a16:creationId xmlns:a16="http://schemas.microsoft.com/office/drawing/2014/main" id="{B10B96A1-4B8F-443A-90A0-F6F887C37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888" y="2249906"/>
            <a:ext cx="11130889" cy="4150894"/>
          </a:xfrm>
          <a:prstGeom prst="rect">
            <a:avLst/>
          </a:prstGeom>
          <a:ln>
            <a:solidFill>
              <a:schemeClr val="tx1"/>
            </a:solidFill>
          </a:ln>
        </p:spPr>
      </p:pic>
    </p:spTree>
    <p:extLst>
      <p:ext uri="{BB962C8B-B14F-4D97-AF65-F5344CB8AC3E}">
        <p14:creationId xmlns:p14="http://schemas.microsoft.com/office/powerpoint/2010/main" val="193721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20"/>
                                        </p:tgtEl>
                                        <p:attrNameLst>
                                          <p:attrName>style.opacity</p:attrName>
                                        </p:attrNameLst>
                                      </p:cBhvr>
                                      <p:to>
                                        <p:strVal val="0.25"/>
                                      </p:to>
                                    </p:set>
                                    <p:animEffect filter="image" prLst="opacity: 0.25">
                                      <p:cBhvr rctx="IE">
                                        <p:cTn id="7" dur="indefinite"/>
                                        <p:tgtEl>
                                          <p:spTgt spid="20"/>
                                        </p:tgtEl>
                                      </p:cBhvr>
                                    </p:animEffect>
                                  </p:childTnLst>
                                </p:cTn>
                              </p:par>
                            </p:childTnLst>
                          </p:cTn>
                        </p:par>
                        <p:par>
                          <p:cTn id="8" fill="hold">
                            <p:stCondLst>
                              <p:cond delay="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64426087-A492-4BA9-A1C7-7E1572A55719}"/>
              </a:ext>
            </a:extLst>
          </p:cNvPr>
          <p:cNvSpPr txBox="1"/>
          <p:nvPr/>
        </p:nvSpPr>
        <p:spPr>
          <a:xfrm>
            <a:off x="339204" y="1338104"/>
            <a:ext cx="8553126" cy="2062103"/>
          </a:xfrm>
          <a:prstGeom prst="rect">
            <a:avLst/>
          </a:prstGeom>
          <a:noFill/>
        </p:spPr>
        <p:txBody>
          <a:bodyPr wrap="square" rtlCol="0">
            <a:spAutoFit/>
          </a:bodyPr>
          <a:lstStyle/>
          <a:p>
            <a:r>
              <a:rPr lang="en-US" sz="2800" i="1" dirty="0"/>
              <a:t>How many of us are installing this piece of cutting edge technology?</a:t>
            </a:r>
          </a:p>
          <a:p>
            <a:endParaRPr lang="en-US" sz="1600" i="1" dirty="0"/>
          </a:p>
          <a:p>
            <a:r>
              <a:rPr lang="en-US" sz="2800" i="1" dirty="0"/>
              <a:t>Gone are the days where a simple digital dialer is all you needed to worry about.</a:t>
            </a:r>
          </a:p>
        </p:txBody>
      </p:sp>
      <p:pic>
        <p:nvPicPr>
          <p:cNvPr id="62" name="Picture 61">
            <a:extLst>
              <a:ext uri="{FF2B5EF4-FFF2-40B4-BE49-F238E27FC236}">
                <a16:creationId xmlns:a16="http://schemas.microsoft.com/office/drawing/2014/main" id="{C63BC3F2-920B-4A2D-BB24-F6C55BF78298}"/>
              </a:ext>
            </a:extLst>
          </p:cNvPr>
          <p:cNvPicPr>
            <a:picLocks noChangeAspect="1"/>
          </p:cNvPicPr>
          <p:nvPr/>
        </p:nvPicPr>
        <p:blipFill rotWithShape="1">
          <a:blip r:embed="rId2"/>
          <a:srcRect l="36000" r="5102" b="10378"/>
          <a:stretch/>
        </p:blipFill>
        <p:spPr>
          <a:xfrm>
            <a:off x="9126154" y="1266891"/>
            <a:ext cx="2726642" cy="23774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6" name="Picture 125">
            <a:extLst>
              <a:ext uri="{FF2B5EF4-FFF2-40B4-BE49-F238E27FC236}">
                <a16:creationId xmlns:a16="http://schemas.microsoft.com/office/drawing/2014/main" id="{0DFF6621-44CD-4ABF-8DAF-74A827D11A02}"/>
              </a:ext>
            </a:extLst>
          </p:cNvPr>
          <p:cNvPicPr>
            <a:picLocks noChangeAspect="1"/>
          </p:cNvPicPr>
          <p:nvPr/>
        </p:nvPicPr>
        <p:blipFill rotWithShape="1">
          <a:blip r:embed="rId3"/>
          <a:srcRect l="6817" r="27468" b="5"/>
          <a:stretch/>
        </p:blipFill>
        <p:spPr>
          <a:xfrm>
            <a:off x="339204" y="3794760"/>
            <a:ext cx="2726533" cy="23774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7" name="TextBox 126">
            <a:extLst>
              <a:ext uri="{FF2B5EF4-FFF2-40B4-BE49-F238E27FC236}">
                <a16:creationId xmlns:a16="http://schemas.microsoft.com/office/drawing/2014/main" id="{D7883692-8DF5-46B0-B984-7A1149383037}"/>
              </a:ext>
            </a:extLst>
          </p:cNvPr>
          <p:cNvSpPr txBox="1"/>
          <p:nvPr/>
        </p:nvSpPr>
        <p:spPr>
          <a:xfrm>
            <a:off x="3288484" y="3933448"/>
            <a:ext cx="8665828" cy="2062103"/>
          </a:xfrm>
          <a:prstGeom prst="rect">
            <a:avLst/>
          </a:prstGeom>
          <a:noFill/>
        </p:spPr>
        <p:txBody>
          <a:bodyPr wrap="square" rtlCol="0">
            <a:spAutoFit/>
          </a:bodyPr>
          <a:lstStyle/>
          <a:p>
            <a:r>
              <a:rPr lang="en-US" sz="2800" i="1" dirty="0"/>
              <a:t>The alarm system is far from what it was in those days.  2G, 3G, 4G… CDM… now what?  </a:t>
            </a:r>
          </a:p>
          <a:p>
            <a:endParaRPr lang="en-US" sz="1600" i="1" dirty="0"/>
          </a:p>
          <a:p>
            <a:r>
              <a:rPr lang="en-US" sz="2800" i="1" dirty="0"/>
              <a:t>Not only is it hard to keep up, we are constantly changing equipment and services.</a:t>
            </a:r>
          </a:p>
        </p:txBody>
      </p:sp>
    </p:spTree>
    <p:extLst>
      <p:ext uri="{BB962C8B-B14F-4D97-AF65-F5344CB8AC3E}">
        <p14:creationId xmlns:p14="http://schemas.microsoft.com/office/powerpoint/2010/main" val="133321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animEffect transition="in" filter="wipe(left)">
                                      <p:cBhvr>
                                        <p:cTn id="7" dur="1000"/>
                                        <p:tgtEl>
                                          <p:spTgt spid="6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3">
                                            <p:txEl>
                                              <p:pRg st="2" end="2"/>
                                            </p:txEl>
                                          </p:spTgt>
                                        </p:tgtEl>
                                        <p:attrNameLst>
                                          <p:attrName>style.visibility</p:attrName>
                                        </p:attrNameLst>
                                      </p:cBhvr>
                                      <p:to>
                                        <p:strVal val="visible"/>
                                      </p:to>
                                    </p:set>
                                    <p:animEffect transition="in" filter="fade">
                                      <p:cBhvr>
                                        <p:cTn id="15" dur="1000"/>
                                        <p:tgtEl>
                                          <p:spTgt spid="63">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126"/>
                                        </p:tgtEl>
                                        <p:attrNameLst>
                                          <p:attrName>style.visibility</p:attrName>
                                        </p:attrNameLst>
                                      </p:cBhvr>
                                      <p:to>
                                        <p:strVal val="visible"/>
                                      </p:to>
                                    </p:set>
                                    <p:animEffect transition="in" filter="wipe(left)">
                                      <p:cBhvr>
                                        <p:cTn id="19" dur="1000"/>
                                        <p:tgtEl>
                                          <p:spTgt spid="126"/>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127">
                                            <p:txEl>
                                              <p:pRg st="0" end="0"/>
                                            </p:txEl>
                                          </p:spTgt>
                                        </p:tgtEl>
                                        <p:attrNameLst>
                                          <p:attrName>style.visibility</p:attrName>
                                        </p:attrNameLst>
                                      </p:cBhvr>
                                      <p:to>
                                        <p:strVal val="visible"/>
                                      </p:to>
                                    </p:set>
                                    <p:animEffect transition="in" filter="wipe(left)">
                                      <p:cBhvr>
                                        <p:cTn id="23" dur="1000"/>
                                        <p:tgtEl>
                                          <p:spTgt spid="127">
                                            <p:txEl>
                                              <p:pRg st="0" end="0"/>
                                            </p:txEl>
                                          </p:spTgt>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127">
                                            <p:txEl>
                                              <p:pRg st="2" end="2"/>
                                            </p:txEl>
                                          </p:spTgt>
                                        </p:tgtEl>
                                        <p:attrNameLst>
                                          <p:attrName>style.visibility</p:attrName>
                                        </p:attrNameLst>
                                      </p:cBhvr>
                                      <p:to>
                                        <p:strVal val="visible"/>
                                      </p:to>
                                    </p:set>
                                    <p:animEffect transition="in" filter="wipe(left)">
                                      <p:cBhvr>
                                        <p:cTn id="27" dur="1000"/>
                                        <p:tgtEl>
                                          <p:spTgt spid="1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CA4788-AE89-4AE2-900D-28FC52D9D9AA}"/>
              </a:ext>
            </a:extLst>
          </p:cNvPr>
          <p:cNvPicPr>
            <a:picLocks noChangeAspect="1"/>
          </p:cNvPicPr>
          <p:nvPr/>
        </p:nvPicPr>
        <p:blipFill rotWithShape="1">
          <a:blip r:embed="rId3"/>
          <a:srcRect r="244"/>
          <a:stretch/>
        </p:blipFill>
        <p:spPr>
          <a:xfrm>
            <a:off x="2131285" y="1323906"/>
            <a:ext cx="8229601" cy="5457894"/>
          </a:xfrm>
          <a:prstGeom prst="rect">
            <a:avLst/>
          </a:prstGeom>
          <a:ln>
            <a:solidFill>
              <a:schemeClr val="tx1"/>
            </a:solidFill>
          </a:ln>
        </p:spPr>
      </p:pic>
      <p:pic>
        <p:nvPicPr>
          <p:cNvPr id="6" name="Picture 5">
            <a:extLst>
              <a:ext uri="{FF2B5EF4-FFF2-40B4-BE49-F238E27FC236}">
                <a16:creationId xmlns:a16="http://schemas.microsoft.com/office/drawing/2014/main" id="{E7FFE8A8-164F-4C69-8A96-011A466C5C89}"/>
              </a:ext>
            </a:extLst>
          </p:cNvPr>
          <p:cNvPicPr>
            <a:picLocks noChangeAspect="1"/>
          </p:cNvPicPr>
          <p:nvPr/>
        </p:nvPicPr>
        <p:blipFill rotWithShape="1">
          <a:blip r:embed="rId3"/>
          <a:srcRect t="30159" r="1546" b="39180"/>
          <a:stretch/>
        </p:blipFill>
        <p:spPr>
          <a:xfrm>
            <a:off x="2131284" y="2973379"/>
            <a:ext cx="8122046" cy="1673387"/>
          </a:xfrm>
          <a:prstGeom prst="rect">
            <a:avLst/>
          </a:prstGeom>
          <a:ln>
            <a:noFill/>
          </a:ln>
          <a:effectLst>
            <a:glow rad="63500">
              <a:schemeClr val="accent1">
                <a:satMod val="175000"/>
                <a:alpha val="40000"/>
              </a:schemeClr>
            </a:glow>
          </a:effectLst>
        </p:spPr>
      </p:pic>
      <p:sp>
        <p:nvSpPr>
          <p:cNvPr id="7" name="TextBox 6">
            <a:extLst>
              <a:ext uri="{FF2B5EF4-FFF2-40B4-BE49-F238E27FC236}">
                <a16:creationId xmlns:a16="http://schemas.microsoft.com/office/drawing/2014/main" id="{E332C628-11B5-49D9-BD1C-FC57E6DD41A7}"/>
              </a:ext>
            </a:extLst>
          </p:cNvPr>
          <p:cNvSpPr txBox="1"/>
          <p:nvPr/>
        </p:nvSpPr>
        <p:spPr>
          <a:xfrm>
            <a:off x="3379381" y="4906099"/>
            <a:ext cx="6090312" cy="1015663"/>
          </a:xfrm>
          <a:prstGeom prst="rect">
            <a:avLst/>
          </a:prstGeom>
          <a:noFill/>
        </p:spPr>
        <p:txBody>
          <a:bodyPr wrap="square" rtlCol="0">
            <a:spAutoFit/>
          </a:bodyPr>
          <a:lstStyle/>
          <a:p>
            <a:pPr algn="ctr"/>
            <a:r>
              <a:rPr lang="en-US" sz="2000" dirty="0"/>
              <a:t>View all the bill details regarding this account by clicking on View Data.  All the charges and other information that was available in the upload will be present.</a:t>
            </a:r>
          </a:p>
        </p:txBody>
      </p:sp>
      <p:cxnSp>
        <p:nvCxnSpPr>
          <p:cNvPr id="10" name="Connector: Curved 9">
            <a:extLst>
              <a:ext uri="{FF2B5EF4-FFF2-40B4-BE49-F238E27FC236}">
                <a16:creationId xmlns:a16="http://schemas.microsoft.com/office/drawing/2014/main" id="{B446F59E-5953-48A9-AE1F-CB7AA1C9C990}"/>
              </a:ext>
            </a:extLst>
          </p:cNvPr>
          <p:cNvCxnSpPr>
            <a:cxnSpLocks/>
            <a:stCxn id="7" idx="1"/>
          </p:cNvCxnSpPr>
          <p:nvPr/>
        </p:nvCxnSpPr>
        <p:spPr>
          <a:xfrm rot="10800000">
            <a:off x="3342167" y="3615089"/>
            <a:ext cx="37214" cy="1798843"/>
          </a:xfrm>
          <a:prstGeom prst="curvedConnector4">
            <a:avLst>
              <a:gd name="adj1" fmla="val 3564282"/>
              <a:gd name="adj2" fmla="val 119801"/>
            </a:avLst>
          </a:prstGeom>
          <a:ln>
            <a:tailEnd type="triangle"/>
          </a:ln>
        </p:spPr>
        <p:style>
          <a:lnRef idx="2">
            <a:schemeClr val="accent2"/>
          </a:lnRef>
          <a:fillRef idx="0">
            <a:schemeClr val="accent2"/>
          </a:fillRef>
          <a:effectRef idx="1">
            <a:schemeClr val="accent2"/>
          </a:effectRef>
          <a:fontRef idx="minor">
            <a:schemeClr val="tx1"/>
          </a:fontRef>
        </p:style>
      </p:cxnSp>
      <p:sp>
        <p:nvSpPr>
          <p:cNvPr id="8" name="Title 2">
            <a:extLst>
              <a:ext uri="{FF2B5EF4-FFF2-40B4-BE49-F238E27FC236}">
                <a16:creationId xmlns:a16="http://schemas.microsoft.com/office/drawing/2014/main" id="{C8982F65-E116-4CCA-9602-5F3D4873EF74}"/>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View Bill Data</a:t>
            </a:r>
          </a:p>
        </p:txBody>
      </p:sp>
    </p:spTree>
    <p:extLst>
      <p:ext uri="{BB962C8B-B14F-4D97-AF65-F5344CB8AC3E}">
        <p14:creationId xmlns:p14="http://schemas.microsoft.com/office/powerpoint/2010/main" val="325969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2"/>
                                        </p:tgtEl>
                                        <p:attrNameLst>
                                          <p:attrName>style.opacity</p:attrName>
                                        </p:attrNameLst>
                                      </p:cBhvr>
                                      <p:to>
                                        <p:strVal val="0.25"/>
                                      </p:to>
                                    </p:set>
                                    <p:animEffect filter="image" prLst="opacity: 0.25">
                                      <p:cBhvr rctx="IE">
                                        <p:cTn id="7" dur="indefinite"/>
                                        <p:tgtEl>
                                          <p:spTgt spid="2"/>
                                        </p:tgtEl>
                                      </p:cBhvr>
                                    </p:animEffect>
                                  </p:childTnLst>
                                </p:cTn>
                              </p:par>
                            </p:childTnLst>
                          </p:cTn>
                        </p:par>
                        <p:par>
                          <p:cTn id="8" fill="hold">
                            <p:stCondLst>
                              <p:cond delay="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childTnLst>
                                </p:cTn>
                              </p:par>
                            </p:childTnLst>
                          </p:cTn>
                        </p:par>
                        <p:par>
                          <p:cTn id="12" fill="hold">
                            <p:stCondLst>
                              <p:cond delay="75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750"/>
                                        <p:tgtEl>
                                          <p:spTgt spid="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CA4788-AE89-4AE2-900D-28FC52D9D9AA}"/>
              </a:ext>
            </a:extLst>
          </p:cNvPr>
          <p:cNvPicPr>
            <a:picLocks noChangeAspect="1"/>
          </p:cNvPicPr>
          <p:nvPr/>
        </p:nvPicPr>
        <p:blipFill rotWithShape="1">
          <a:blip r:embed="rId3">
            <a:alphaModFix amt="25000"/>
          </a:blip>
          <a:srcRect r="244"/>
          <a:stretch/>
        </p:blipFill>
        <p:spPr>
          <a:xfrm>
            <a:off x="2131285" y="1323906"/>
            <a:ext cx="8229601" cy="5457894"/>
          </a:xfrm>
          <a:prstGeom prst="rect">
            <a:avLst/>
          </a:prstGeom>
          <a:ln>
            <a:solidFill>
              <a:schemeClr val="tx1"/>
            </a:solidFill>
          </a:ln>
        </p:spPr>
      </p:pic>
      <p:pic>
        <p:nvPicPr>
          <p:cNvPr id="6" name="Picture 5">
            <a:extLst>
              <a:ext uri="{FF2B5EF4-FFF2-40B4-BE49-F238E27FC236}">
                <a16:creationId xmlns:a16="http://schemas.microsoft.com/office/drawing/2014/main" id="{E7FFE8A8-164F-4C69-8A96-011A466C5C89}"/>
              </a:ext>
            </a:extLst>
          </p:cNvPr>
          <p:cNvPicPr>
            <a:picLocks noChangeAspect="1"/>
          </p:cNvPicPr>
          <p:nvPr/>
        </p:nvPicPr>
        <p:blipFill rotWithShape="1">
          <a:blip r:embed="rId3"/>
          <a:srcRect t="30160" r="34026" b="55034"/>
          <a:stretch/>
        </p:blipFill>
        <p:spPr>
          <a:xfrm>
            <a:off x="2131285" y="2973379"/>
            <a:ext cx="5442641" cy="808076"/>
          </a:xfrm>
          <a:prstGeom prst="rect">
            <a:avLst/>
          </a:prstGeom>
          <a:ln>
            <a:noFill/>
          </a:ln>
        </p:spPr>
      </p:pic>
      <p:sp>
        <p:nvSpPr>
          <p:cNvPr id="7" name="TextBox 6">
            <a:extLst>
              <a:ext uri="{FF2B5EF4-FFF2-40B4-BE49-F238E27FC236}">
                <a16:creationId xmlns:a16="http://schemas.microsoft.com/office/drawing/2014/main" id="{E332C628-11B5-49D9-BD1C-FC57E6DD41A7}"/>
              </a:ext>
            </a:extLst>
          </p:cNvPr>
          <p:cNvSpPr txBox="1"/>
          <p:nvPr/>
        </p:nvSpPr>
        <p:spPr>
          <a:xfrm>
            <a:off x="3022475" y="4912620"/>
            <a:ext cx="6447218" cy="1015663"/>
          </a:xfrm>
          <a:prstGeom prst="rect">
            <a:avLst/>
          </a:prstGeom>
          <a:noFill/>
        </p:spPr>
        <p:txBody>
          <a:bodyPr wrap="square" rtlCol="0">
            <a:spAutoFit/>
          </a:bodyPr>
          <a:lstStyle/>
          <a:p>
            <a:pPr algn="ctr"/>
            <a:r>
              <a:rPr lang="en-US" sz="2000" dirty="0"/>
              <a:t>If this item is to be ignored for this bill then simply click the ignore button.  However on the next reconciliation if the item still exists it will reappear.</a:t>
            </a:r>
          </a:p>
        </p:txBody>
      </p:sp>
      <p:cxnSp>
        <p:nvCxnSpPr>
          <p:cNvPr id="10" name="Connector: Curved 9">
            <a:extLst>
              <a:ext uri="{FF2B5EF4-FFF2-40B4-BE49-F238E27FC236}">
                <a16:creationId xmlns:a16="http://schemas.microsoft.com/office/drawing/2014/main" id="{B446F59E-5953-48A9-AE1F-CB7AA1C9C990}"/>
              </a:ext>
            </a:extLst>
          </p:cNvPr>
          <p:cNvCxnSpPr>
            <a:cxnSpLocks/>
          </p:cNvCxnSpPr>
          <p:nvPr/>
        </p:nvCxnSpPr>
        <p:spPr>
          <a:xfrm rot="16200000" flipV="1">
            <a:off x="6178373" y="3257771"/>
            <a:ext cx="1765069" cy="1727790"/>
          </a:xfrm>
          <a:prstGeom prst="curvedConnector3">
            <a:avLst/>
          </a:prstGeom>
          <a:ln>
            <a:tailEnd type="triangle"/>
          </a:ln>
        </p:spPr>
        <p:style>
          <a:lnRef idx="2">
            <a:schemeClr val="accent2"/>
          </a:lnRef>
          <a:fillRef idx="0">
            <a:schemeClr val="accent2"/>
          </a:fillRef>
          <a:effectRef idx="1">
            <a:schemeClr val="accent2"/>
          </a:effectRef>
          <a:fontRef idx="minor">
            <a:schemeClr val="tx1"/>
          </a:fontRef>
        </p:style>
      </p:cxnSp>
      <p:sp>
        <p:nvSpPr>
          <p:cNvPr id="8" name="Title 2">
            <a:extLst>
              <a:ext uri="{FF2B5EF4-FFF2-40B4-BE49-F238E27FC236}">
                <a16:creationId xmlns:a16="http://schemas.microsoft.com/office/drawing/2014/main" id="{6A5246A4-1AEB-45AA-BFFE-54FA494E78F7}"/>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Ignore Button</a:t>
            </a:r>
          </a:p>
        </p:txBody>
      </p:sp>
    </p:spTree>
    <p:extLst>
      <p:ext uri="{BB962C8B-B14F-4D97-AF65-F5344CB8AC3E}">
        <p14:creationId xmlns:p14="http://schemas.microsoft.com/office/powerpoint/2010/main" val="401856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750"/>
                                        <p:tgtEl>
                                          <p:spTgt spid="7"/>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CA4788-AE89-4AE2-900D-28FC52D9D9AA}"/>
              </a:ext>
            </a:extLst>
          </p:cNvPr>
          <p:cNvPicPr>
            <a:picLocks noChangeAspect="1"/>
          </p:cNvPicPr>
          <p:nvPr/>
        </p:nvPicPr>
        <p:blipFill rotWithShape="1">
          <a:blip r:embed="rId3">
            <a:alphaModFix amt="25000"/>
          </a:blip>
          <a:srcRect r="244"/>
          <a:stretch/>
        </p:blipFill>
        <p:spPr>
          <a:xfrm>
            <a:off x="2131285" y="1323906"/>
            <a:ext cx="8229601" cy="5457894"/>
          </a:xfrm>
          <a:prstGeom prst="rect">
            <a:avLst/>
          </a:prstGeom>
          <a:ln>
            <a:solidFill>
              <a:schemeClr val="tx1"/>
            </a:solidFill>
          </a:ln>
        </p:spPr>
      </p:pic>
      <p:pic>
        <p:nvPicPr>
          <p:cNvPr id="6" name="Picture 5">
            <a:extLst>
              <a:ext uri="{FF2B5EF4-FFF2-40B4-BE49-F238E27FC236}">
                <a16:creationId xmlns:a16="http://schemas.microsoft.com/office/drawing/2014/main" id="{E7FFE8A8-164F-4C69-8A96-011A466C5C89}"/>
              </a:ext>
            </a:extLst>
          </p:cNvPr>
          <p:cNvPicPr>
            <a:picLocks noChangeAspect="1"/>
          </p:cNvPicPr>
          <p:nvPr/>
        </p:nvPicPr>
        <p:blipFill rotWithShape="1">
          <a:blip r:embed="rId3"/>
          <a:srcRect t="30160" r="34026" b="55034"/>
          <a:stretch/>
        </p:blipFill>
        <p:spPr>
          <a:xfrm>
            <a:off x="2131285" y="2973379"/>
            <a:ext cx="5442641" cy="808076"/>
          </a:xfrm>
          <a:prstGeom prst="rect">
            <a:avLst/>
          </a:prstGeom>
          <a:ln>
            <a:noFill/>
          </a:ln>
        </p:spPr>
      </p:pic>
      <p:sp>
        <p:nvSpPr>
          <p:cNvPr id="7" name="TextBox 6">
            <a:extLst>
              <a:ext uri="{FF2B5EF4-FFF2-40B4-BE49-F238E27FC236}">
                <a16:creationId xmlns:a16="http://schemas.microsoft.com/office/drawing/2014/main" id="{E332C628-11B5-49D9-BD1C-FC57E6DD41A7}"/>
              </a:ext>
            </a:extLst>
          </p:cNvPr>
          <p:cNvSpPr txBox="1"/>
          <p:nvPr/>
        </p:nvSpPr>
        <p:spPr>
          <a:xfrm>
            <a:off x="2131285" y="4912620"/>
            <a:ext cx="8229601" cy="1631216"/>
          </a:xfrm>
          <a:prstGeom prst="rect">
            <a:avLst/>
          </a:prstGeom>
          <a:noFill/>
        </p:spPr>
        <p:txBody>
          <a:bodyPr wrap="square" rtlCol="0">
            <a:spAutoFit/>
          </a:bodyPr>
          <a:lstStyle/>
          <a:p>
            <a:pPr algn="ctr"/>
            <a:r>
              <a:rPr lang="en-US" sz="2000" dirty="0"/>
              <a:t>As of Phase 2, SRM will try to automatically match the system in SedonaOffice.  If SRM cannot match a system then it will try to make a suggestion as to the account that should be matched.  If this is the correct match then we can add the service to this account which will allow it to be automatically reconciled in the future.</a:t>
            </a:r>
          </a:p>
        </p:txBody>
      </p:sp>
      <p:cxnSp>
        <p:nvCxnSpPr>
          <p:cNvPr id="10" name="Connector: Curved 9">
            <a:extLst>
              <a:ext uri="{FF2B5EF4-FFF2-40B4-BE49-F238E27FC236}">
                <a16:creationId xmlns:a16="http://schemas.microsoft.com/office/drawing/2014/main" id="{B446F59E-5953-48A9-AE1F-CB7AA1C9C990}"/>
              </a:ext>
            </a:extLst>
          </p:cNvPr>
          <p:cNvCxnSpPr>
            <a:cxnSpLocks/>
            <a:stCxn id="7" idx="0"/>
          </p:cNvCxnSpPr>
          <p:nvPr/>
        </p:nvCxnSpPr>
        <p:spPr>
          <a:xfrm rot="16200000" flipV="1">
            <a:off x="5129656" y="3796190"/>
            <a:ext cx="1173696" cy="1059164"/>
          </a:xfrm>
          <a:prstGeom prst="curvedConnector3">
            <a:avLst/>
          </a:prstGeom>
          <a:ln>
            <a:tailEnd type="triangle"/>
          </a:ln>
        </p:spPr>
        <p:style>
          <a:lnRef idx="2">
            <a:schemeClr val="accent2"/>
          </a:lnRef>
          <a:fillRef idx="0">
            <a:schemeClr val="accent2"/>
          </a:fillRef>
          <a:effectRef idx="1">
            <a:schemeClr val="accent2"/>
          </a:effectRef>
          <a:fontRef idx="minor">
            <a:schemeClr val="tx1"/>
          </a:fontRef>
        </p:style>
      </p:cxnSp>
      <p:sp>
        <p:nvSpPr>
          <p:cNvPr id="8" name="Title 2">
            <a:extLst>
              <a:ext uri="{FF2B5EF4-FFF2-40B4-BE49-F238E27FC236}">
                <a16:creationId xmlns:a16="http://schemas.microsoft.com/office/drawing/2014/main" id="{34892BBA-22DA-4A3C-852A-6E27B721BA04}"/>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Add Service Button</a:t>
            </a:r>
          </a:p>
        </p:txBody>
      </p:sp>
    </p:spTree>
    <p:extLst>
      <p:ext uri="{BB962C8B-B14F-4D97-AF65-F5344CB8AC3E}">
        <p14:creationId xmlns:p14="http://schemas.microsoft.com/office/powerpoint/2010/main" val="48683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750"/>
                                        <p:tgtEl>
                                          <p:spTgt spid="7"/>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CA4788-AE89-4AE2-900D-28FC52D9D9AA}"/>
              </a:ext>
            </a:extLst>
          </p:cNvPr>
          <p:cNvPicPr>
            <a:picLocks noChangeAspect="1"/>
          </p:cNvPicPr>
          <p:nvPr/>
        </p:nvPicPr>
        <p:blipFill rotWithShape="1">
          <a:blip r:embed="rId3">
            <a:alphaModFix amt="25000"/>
          </a:blip>
          <a:srcRect r="244"/>
          <a:stretch/>
        </p:blipFill>
        <p:spPr>
          <a:xfrm>
            <a:off x="2131285" y="1323906"/>
            <a:ext cx="8229601" cy="5457894"/>
          </a:xfrm>
          <a:prstGeom prst="rect">
            <a:avLst/>
          </a:prstGeom>
          <a:ln>
            <a:solidFill>
              <a:schemeClr val="tx1"/>
            </a:solidFill>
          </a:ln>
        </p:spPr>
      </p:pic>
      <p:pic>
        <p:nvPicPr>
          <p:cNvPr id="6" name="Picture 5">
            <a:extLst>
              <a:ext uri="{FF2B5EF4-FFF2-40B4-BE49-F238E27FC236}">
                <a16:creationId xmlns:a16="http://schemas.microsoft.com/office/drawing/2014/main" id="{E7FFE8A8-164F-4C69-8A96-011A466C5C89}"/>
              </a:ext>
            </a:extLst>
          </p:cNvPr>
          <p:cNvPicPr>
            <a:picLocks noChangeAspect="1"/>
          </p:cNvPicPr>
          <p:nvPr/>
        </p:nvPicPr>
        <p:blipFill rotWithShape="1">
          <a:blip r:embed="rId3"/>
          <a:srcRect t="30160" r="34026" b="55034"/>
          <a:stretch/>
        </p:blipFill>
        <p:spPr>
          <a:xfrm>
            <a:off x="2131285" y="2973379"/>
            <a:ext cx="5442641" cy="808076"/>
          </a:xfrm>
          <a:prstGeom prst="rect">
            <a:avLst/>
          </a:prstGeom>
          <a:ln>
            <a:noFill/>
          </a:ln>
        </p:spPr>
      </p:pic>
      <p:sp>
        <p:nvSpPr>
          <p:cNvPr id="7" name="TextBox 6">
            <a:extLst>
              <a:ext uri="{FF2B5EF4-FFF2-40B4-BE49-F238E27FC236}">
                <a16:creationId xmlns:a16="http://schemas.microsoft.com/office/drawing/2014/main" id="{E332C628-11B5-49D9-BD1C-FC57E6DD41A7}"/>
              </a:ext>
            </a:extLst>
          </p:cNvPr>
          <p:cNvSpPr txBox="1"/>
          <p:nvPr/>
        </p:nvSpPr>
        <p:spPr>
          <a:xfrm>
            <a:off x="3022475" y="4912620"/>
            <a:ext cx="6447218" cy="1323439"/>
          </a:xfrm>
          <a:prstGeom prst="rect">
            <a:avLst/>
          </a:prstGeom>
          <a:noFill/>
        </p:spPr>
        <p:txBody>
          <a:bodyPr wrap="square" rtlCol="0">
            <a:spAutoFit/>
          </a:bodyPr>
          <a:lstStyle/>
          <a:p>
            <a:pPr algn="ctr"/>
            <a:r>
              <a:rPr lang="en-US" sz="2000" dirty="0"/>
              <a:t>By clicking on the account number you can drill down to verify that this is the correct customer and that the recurring is loaded before adding the service and accepting the reconciliation.</a:t>
            </a:r>
          </a:p>
        </p:txBody>
      </p:sp>
      <p:cxnSp>
        <p:nvCxnSpPr>
          <p:cNvPr id="10" name="Connector: Curved 9">
            <a:extLst>
              <a:ext uri="{FF2B5EF4-FFF2-40B4-BE49-F238E27FC236}">
                <a16:creationId xmlns:a16="http://schemas.microsoft.com/office/drawing/2014/main" id="{B446F59E-5953-48A9-AE1F-CB7AA1C9C990}"/>
              </a:ext>
            </a:extLst>
          </p:cNvPr>
          <p:cNvCxnSpPr>
            <a:cxnSpLocks/>
          </p:cNvCxnSpPr>
          <p:nvPr/>
        </p:nvCxnSpPr>
        <p:spPr>
          <a:xfrm rot="5400000" flipH="1" flipV="1">
            <a:off x="4681753" y="3903127"/>
            <a:ext cx="1131164" cy="887820"/>
          </a:xfrm>
          <a:prstGeom prst="curvedConnector3">
            <a:avLst>
              <a:gd name="adj1" fmla="val 50000"/>
            </a:avLst>
          </a:prstGeom>
          <a:ln>
            <a:tailEnd type="triangle"/>
          </a:ln>
        </p:spPr>
        <p:style>
          <a:lnRef idx="2">
            <a:schemeClr val="accent2"/>
          </a:lnRef>
          <a:fillRef idx="0">
            <a:schemeClr val="accent2"/>
          </a:fillRef>
          <a:effectRef idx="1">
            <a:schemeClr val="accent2"/>
          </a:effectRef>
          <a:fontRef idx="minor">
            <a:schemeClr val="tx1"/>
          </a:fontRef>
        </p:style>
      </p:cxnSp>
      <p:sp>
        <p:nvSpPr>
          <p:cNvPr id="8" name="Title 2">
            <a:extLst>
              <a:ext uri="{FF2B5EF4-FFF2-40B4-BE49-F238E27FC236}">
                <a16:creationId xmlns:a16="http://schemas.microsoft.com/office/drawing/2014/main" id="{CA22208E-5928-4CDE-9A46-47017E416F5B}"/>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Preview System Button</a:t>
            </a:r>
          </a:p>
        </p:txBody>
      </p:sp>
    </p:spTree>
    <p:extLst>
      <p:ext uri="{BB962C8B-B14F-4D97-AF65-F5344CB8AC3E}">
        <p14:creationId xmlns:p14="http://schemas.microsoft.com/office/powerpoint/2010/main" val="227351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750"/>
                                        <p:tgtEl>
                                          <p:spTgt spid="7"/>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CA4788-AE89-4AE2-900D-28FC52D9D9AA}"/>
              </a:ext>
            </a:extLst>
          </p:cNvPr>
          <p:cNvPicPr>
            <a:picLocks noChangeAspect="1"/>
          </p:cNvPicPr>
          <p:nvPr/>
        </p:nvPicPr>
        <p:blipFill rotWithShape="1">
          <a:blip r:embed="rId3">
            <a:alphaModFix amt="25000"/>
          </a:blip>
          <a:srcRect r="244"/>
          <a:stretch/>
        </p:blipFill>
        <p:spPr>
          <a:xfrm>
            <a:off x="2131285" y="1323906"/>
            <a:ext cx="8229601" cy="5457894"/>
          </a:xfrm>
          <a:prstGeom prst="rect">
            <a:avLst/>
          </a:prstGeom>
          <a:ln>
            <a:solidFill>
              <a:schemeClr val="tx1"/>
            </a:solidFill>
          </a:ln>
        </p:spPr>
      </p:pic>
      <p:pic>
        <p:nvPicPr>
          <p:cNvPr id="6" name="Picture 5">
            <a:extLst>
              <a:ext uri="{FF2B5EF4-FFF2-40B4-BE49-F238E27FC236}">
                <a16:creationId xmlns:a16="http://schemas.microsoft.com/office/drawing/2014/main" id="{E7FFE8A8-164F-4C69-8A96-011A466C5C89}"/>
              </a:ext>
            </a:extLst>
          </p:cNvPr>
          <p:cNvPicPr>
            <a:picLocks noChangeAspect="1"/>
          </p:cNvPicPr>
          <p:nvPr/>
        </p:nvPicPr>
        <p:blipFill rotWithShape="1">
          <a:blip r:embed="rId3"/>
          <a:srcRect t="60821" r="34026" b="19967"/>
          <a:stretch/>
        </p:blipFill>
        <p:spPr>
          <a:xfrm>
            <a:off x="2131285" y="4646767"/>
            <a:ext cx="5442641" cy="1048549"/>
          </a:xfrm>
          <a:prstGeom prst="rect">
            <a:avLst/>
          </a:prstGeom>
          <a:ln>
            <a:noFill/>
          </a:ln>
        </p:spPr>
      </p:pic>
      <p:sp>
        <p:nvSpPr>
          <p:cNvPr id="7" name="TextBox 6">
            <a:extLst>
              <a:ext uri="{FF2B5EF4-FFF2-40B4-BE49-F238E27FC236}">
                <a16:creationId xmlns:a16="http://schemas.microsoft.com/office/drawing/2014/main" id="{E332C628-11B5-49D9-BD1C-FC57E6DD41A7}"/>
              </a:ext>
            </a:extLst>
          </p:cNvPr>
          <p:cNvSpPr txBox="1"/>
          <p:nvPr/>
        </p:nvSpPr>
        <p:spPr>
          <a:xfrm>
            <a:off x="3022475" y="2898562"/>
            <a:ext cx="6447218" cy="1015663"/>
          </a:xfrm>
          <a:prstGeom prst="rect">
            <a:avLst/>
          </a:prstGeom>
          <a:noFill/>
        </p:spPr>
        <p:txBody>
          <a:bodyPr wrap="square" rtlCol="0">
            <a:spAutoFit/>
          </a:bodyPr>
          <a:lstStyle/>
          <a:p>
            <a:pPr algn="ctr"/>
            <a:r>
              <a:rPr lang="en-US" sz="2000" dirty="0"/>
              <a:t>While working the reconciliation exceptions dashboard you can quickly add temporary comments that will be available until the reconciliation is complete.</a:t>
            </a:r>
          </a:p>
        </p:txBody>
      </p:sp>
      <p:cxnSp>
        <p:nvCxnSpPr>
          <p:cNvPr id="9" name="Connector: Curved 8">
            <a:extLst>
              <a:ext uri="{FF2B5EF4-FFF2-40B4-BE49-F238E27FC236}">
                <a16:creationId xmlns:a16="http://schemas.microsoft.com/office/drawing/2014/main" id="{D3C9A214-CDE4-44BD-A94D-CA33BE4D7F8B}"/>
              </a:ext>
            </a:extLst>
          </p:cNvPr>
          <p:cNvCxnSpPr>
            <a:cxnSpLocks/>
            <a:stCxn id="7" idx="2"/>
          </p:cNvCxnSpPr>
          <p:nvPr/>
        </p:nvCxnSpPr>
        <p:spPr>
          <a:xfrm rot="5400000">
            <a:off x="5500727" y="3972554"/>
            <a:ext cx="803689" cy="687028"/>
          </a:xfrm>
          <a:prstGeom prst="curvedConnector3">
            <a:avLst/>
          </a:prstGeom>
          <a:ln>
            <a:tailEnd type="triangle"/>
          </a:ln>
        </p:spPr>
        <p:style>
          <a:lnRef idx="2">
            <a:schemeClr val="accent2"/>
          </a:lnRef>
          <a:fillRef idx="0">
            <a:schemeClr val="accent2"/>
          </a:fillRef>
          <a:effectRef idx="1">
            <a:schemeClr val="accent2"/>
          </a:effectRef>
          <a:fontRef idx="minor">
            <a:schemeClr val="tx1"/>
          </a:fontRef>
        </p:style>
      </p:cxnSp>
      <p:sp>
        <p:nvSpPr>
          <p:cNvPr id="8" name="Title 2">
            <a:extLst>
              <a:ext uri="{FF2B5EF4-FFF2-40B4-BE49-F238E27FC236}">
                <a16:creationId xmlns:a16="http://schemas.microsoft.com/office/drawing/2014/main" id="{9A229366-949B-412B-B708-D17181AD14DF}"/>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Add Comment Button</a:t>
            </a:r>
          </a:p>
        </p:txBody>
      </p:sp>
    </p:spTree>
    <p:extLst>
      <p:ext uri="{BB962C8B-B14F-4D97-AF65-F5344CB8AC3E}">
        <p14:creationId xmlns:p14="http://schemas.microsoft.com/office/powerpoint/2010/main" val="67421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750"/>
                                        <p:tgtEl>
                                          <p:spTgt spid="7"/>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CA4788-AE89-4AE2-900D-28FC52D9D9AA}"/>
              </a:ext>
            </a:extLst>
          </p:cNvPr>
          <p:cNvPicPr>
            <a:picLocks noChangeAspect="1"/>
          </p:cNvPicPr>
          <p:nvPr/>
        </p:nvPicPr>
        <p:blipFill rotWithShape="1">
          <a:blip r:embed="rId3">
            <a:alphaModFix amt="25000"/>
          </a:blip>
          <a:srcRect r="244"/>
          <a:stretch/>
        </p:blipFill>
        <p:spPr>
          <a:xfrm>
            <a:off x="2131285" y="1323905"/>
            <a:ext cx="8229601" cy="5457894"/>
          </a:xfrm>
          <a:prstGeom prst="rect">
            <a:avLst/>
          </a:prstGeom>
          <a:ln>
            <a:solidFill>
              <a:schemeClr val="tx1"/>
            </a:solidFill>
          </a:ln>
        </p:spPr>
      </p:pic>
      <p:pic>
        <p:nvPicPr>
          <p:cNvPr id="6" name="Picture 5">
            <a:extLst>
              <a:ext uri="{FF2B5EF4-FFF2-40B4-BE49-F238E27FC236}">
                <a16:creationId xmlns:a16="http://schemas.microsoft.com/office/drawing/2014/main" id="{E7FFE8A8-164F-4C69-8A96-011A466C5C89}"/>
              </a:ext>
            </a:extLst>
          </p:cNvPr>
          <p:cNvPicPr>
            <a:picLocks noChangeAspect="1"/>
          </p:cNvPicPr>
          <p:nvPr/>
        </p:nvPicPr>
        <p:blipFill rotWithShape="1">
          <a:blip r:embed="rId3"/>
          <a:srcRect l="32980" t="79671" r="243" b="61"/>
          <a:stretch/>
        </p:blipFill>
        <p:spPr>
          <a:xfrm>
            <a:off x="4851991" y="5675657"/>
            <a:ext cx="5508894" cy="1106143"/>
          </a:xfrm>
          <a:prstGeom prst="rect">
            <a:avLst/>
          </a:prstGeom>
          <a:ln>
            <a:noFill/>
          </a:ln>
        </p:spPr>
      </p:pic>
      <p:sp>
        <p:nvSpPr>
          <p:cNvPr id="7" name="TextBox 6">
            <a:extLst>
              <a:ext uri="{FF2B5EF4-FFF2-40B4-BE49-F238E27FC236}">
                <a16:creationId xmlns:a16="http://schemas.microsoft.com/office/drawing/2014/main" id="{E332C628-11B5-49D9-BD1C-FC57E6DD41A7}"/>
              </a:ext>
            </a:extLst>
          </p:cNvPr>
          <p:cNvSpPr txBox="1"/>
          <p:nvPr/>
        </p:nvSpPr>
        <p:spPr>
          <a:xfrm>
            <a:off x="3022475" y="2898561"/>
            <a:ext cx="6447218" cy="1323439"/>
          </a:xfrm>
          <a:prstGeom prst="rect">
            <a:avLst/>
          </a:prstGeom>
          <a:noFill/>
        </p:spPr>
        <p:txBody>
          <a:bodyPr wrap="square" rtlCol="0">
            <a:spAutoFit/>
          </a:bodyPr>
          <a:lstStyle/>
          <a:p>
            <a:pPr algn="ctr"/>
            <a:r>
              <a:rPr lang="en-US" sz="2000" dirty="0"/>
              <a:t>If you need to follow up or assign a task to someone else to resolve the issue, simply hit add task.  This will allow you to create an OPT Customer Task.  The assigned user will receive and email informing them of their open task.</a:t>
            </a:r>
          </a:p>
        </p:txBody>
      </p:sp>
      <p:cxnSp>
        <p:nvCxnSpPr>
          <p:cNvPr id="9" name="Connector: Curved 8">
            <a:extLst>
              <a:ext uri="{FF2B5EF4-FFF2-40B4-BE49-F238E27FC236}">
                <a16:creationId xmlns:a16="http://schemas.microsoft.com/office/drawing/2014/main" id="{D3C9A214-CDE4-44BD-A94D-CA33BE4D7F8B}"/>
              </a:ext>
            </a:extLst>
          </p:cNvPr>
          <p:cNvCxnSpPr>
            <a:cxnSpLocks/>
            <a:stCxn id="7" idx="2"/>
          </p:cNvCxnSpPr>
          <p:nvPr/>
        </p:nvCxnSpPr>
        <p:spPr>
          <a:xfrm rot="16200000" flipH="1">
            <a:off x="5937304" y="4530779"/>
            <a:ext cx="1473316" cy="855756"/>
          </a:xfrm>
          <a:prstGeom prst="curvedConnector3">
            <a:avLst/>
          </a:prstGeom>
          <a:ln>
            <a:tailEnd type="triangle"/>
          </a:ln>
        </p:spPr>
        <p:style>
          <a:lnRef idx="2">
            <a:schemeClr val="accent2"/>
          </a:lnRef>
          <a:fillRef idx="0">
            <a:schemeClr val="accent2"/>
          </a:fillRef>
          <a:effectRef idx="1">
            <a:schemeClr val="accent2"/>
          </a:effectRef>
          <a:fontRef idx="minor">
            <a:schemeClr val="tx1"/>
          </a:fontRef>
        </p:style>
      </p:cxnSp>
      <p:sp>
        <p:nvSpPr>
          <p:cNvPr id="8" name="Title 2">
            <a:extLst>
              <a:ext uri="{FF2B5EF4-FFF2-40B4-BE49-F238E27FC236}">
                <a16:creationId xmlns:a16="http://schemas.microsoft.com/office/drawing/2014/main" id="{747AE7A6-0A56-477F-A5C9-0075E946846B}"/>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Add Task Button</a:t>
            </a:r>
          </a:p>
        </p:txBody>
      </p:sp>
    </p:spTree>
    <p:extLst>
      <p:ext uri="{BB962C8B-B14F-4D97-AF65-F5344CB8AC3E}">
        <p14:creationId xmlns:p14="http://schemas.microsoft.com/office/powerpoint/2010/main" val="176384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750"/>
                                        <p:tgtEl>
                                          <p:spTgt spid="7"/>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CA4788-AE89-4AE2-900D-28FC52D9D9AA}"/>
              </a:ext>
            </a:extLst>
          </p:cNvPr>
          <p:cNvPicPr>
            <a:picLocks noChangeAspect="1"/>
          </p:cNvPicPr>
          <p:nvPr/>
        </p:nvPicPr>
        <p:blipFill rotWithShape="1">
          <a:blip r:embed="rId3">
            <a:alphaModFix amt="25000"/>
          </a:blip>
          <a:srcRect r="244"/>
          <a:stretch/>
        </p:blipFill>
        <p:spPr>
          <a:xfrm>
            <a:off x="2131285" y="1323905"/>
            <a:ext cx="8229601" cy="5457894"/>
          </a:xfrm>
          <a:prstGeom prst="rect">
            <a:avLst/>
          </a:prstGeom>
          <a:ln>
            <a:solidFill>
              <a:schemeClr val="tx1"/>
            </a:solidFill>
          </a:ln>
        </p:spPr>
      </p:pic>
      <p:pic>
        <p:nvPicPr>
          <p:cNvPr id="6" name="Picture 5">
            <a:extLst>
              <a:ext uri="{FF2B5EF4-FFF2-40B4-BE49-F238E27FC236}">
                <a16:creationId xmlns:a16="http://schemas.microsoft.com/office/drawing/2014/main" id="{E7FFE8A8-164F-4C69-8A96-011A466C5C89}"/>
              </a:ext>
            </a:extLst>
          </p:cNvPr>
          <p:cNvPicPr>
            <a:picLocks noChangeAspect="1"/>
          </p:cNvPicPr>
          <p:nvPr/>
        </p:nvPicPr>
        <p:blipFill rotWithShape="1">
          <a:blip r:embed="rId3"/>
          <a:srcRect l="32980" t="79671" r="243" b="61"/>
          <a:stretch/>
        </p:blipFill>
        <p:spPr>
          <a:xfrm>
            <a:off x="4851991" y="5675657"/>
            <a:ext cx="5508894" cy="1106143"/>
          </a:xfrm>
          <a:prstGeom prst="rect">
            <a:avLst/>
          </a:prstGeom>
          <a:ln>
            <a:noFill/>
          </a:ln>
        </p:spPr>
      </p:pic>
      <p:sp>
        <p:nvSpPr>
          <p:cNvPr id="7" name="TextBox 6">
            <a:extLst>
              <a:ext uri="{FF2B5EF4-FFF2-40B4-BE49-F238E27FC236}">
                <a16:creationId xmlns:a16="http://schemas.microsoft.com/office/drawing/2014/main" id="{E332C628-11B5-49D9-BD1C-FC57E6DD41A7}"/>
              </a:ext>
            </a:extLst>
          </p:cNvPr>
          <p:cNvSpPr txBox="1"/>
          <p:nvPr/>
        </p:nvSpPr>
        <p:spPr>
          <a:xfrm>
            <a:off x="3022475" y="2898561"/>
            <a:ext cx="6447218" cy="1015663"/>
          </a:xfrm>
          <a:prstGeom prst="rect">
            <a:avLst/>
          </a:prstGeom>
          <a:noFill/>
        </p:spPr>
        <p:txBody>
          <a:bodyPr wrap="square" rtlCol="0">
            <a:spAutoFit/>
          </a:bodyPr>
          <a:lstStyle/>
          <a:p>
            <a:pPr algn="ctr"/>
            <a:r>
              <a:rPr lang="en-US" sz="2000" dirty="0"/>
              <a:t>If the item was previously reconciled and is no longer on the bill, then you can remove the service and SRM will not try to reconcile it in the future.</a:t>
            </a:r>
          </a:p>
        </p:txBody>
      </p:sp>
      <p:cxnSp>
        <p:nvCxnSpPr>
          <p:cNvPr id="9" name="Connector: Curved 8">
            <a:extLst>
              <a:ext uri="{FF2B5EF4-FFF2-40B4-BE49-F238E27FC236}">
                <a16:creationId xmlns:a16="http://schemas.microsoft.com/office/drawing/2014/main" id="{D3C9A214-CDE4-44BD-A94D-CA33BE4D7F8B}"/>
              </a:ext>
            </a:extLst>
          </p:cNvPr>
          <p:cNvCxnSpPr>
            <a:cxnSpLocks/>
            <a:stCxn id="7" idx="2"/>
          </p:cNvCxnSpPr>
          <p:nvPr/>
        </p:nvCxnSpPr>
        <p:spPr>
          <a:xfrm rot="5400000">
            <a:off x="4606212" y="5009265"/>
            <a:ext cx="2734914" cy="544830"/>
          </a:xfrm>
          <a:prstGeom prst="curvedConnector4">
            <a:avLst>
              <a:gd name="adj1" fmla="val 49689"/>
              <a:gd name="adj2" fmla="val 402098"/>
            </a:avLst>
          </a:prstGeom>
          <a:ln>
            <a:tailEnd type="triangle"/>
          </a:ln>
        </p:spPr>
        <p:style>
          <a:lnRef idx="2">
            <a:schemeClr val="accent2"/>
          </a:lnRef>
          <a:fillRef idx="0">
            <a:schemeClr val="accent2"/>
          </a:fillRef>
          <a:effectRef idx="1">
            <a:schemeClr val="accent2"/>
          </a:effectRef>
          <a:fontRef idx="minor">
            <a:schemeClr val="tx1"/>
          </a:fontRef>
        </p:style>
      </p:cxnSp>
      <p:sp>
        <p:nvSpPr>
          <p:cNvPr id="8" name="Title 2">
            <a:extLst>
              <a:ext uri="{FF2B5EF4-FFF2-40B4-BE49-F238E27FC236}">
                <a16:creationId xmlns:a16="http://schemas.microsoft.com/office/drawing/2014/main" id="{74BE4CE2-283F-4BC6-A60B-016F6EE07AA8}"/>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Remove Service Button</a:t>
            </a:r>
          </a:p>
        </p:txBody>
      </p:sp>
    </p:spTree>
    <p:extLst>
      <p:ext uri="{BB962C8B-B14F-4D97-AF65-F5344CB8AC3E}">
        <p14:creationId xmlns:p14="http://schemas.microsoft.com/office/powerpoint/2010/main" val="203750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750"/>
                                        <p:tgtEl>
                                          <p:spTgt spid="7"/>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2B199A-96F4-48AD-84DE-9D0A2ED9D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177" y="1528026"/>
            <a:ext cx="8313646" cy="4308374"/>
          </a:xfrm>
          <a:prstGeom prst="rect">
            <a:avLst/>
          </a:prstGeom>
          <a:ln>
            <a:solidFill>
              <a:schemeClr val="tx1"/>
            </a:solidFill>
          </a:ln>
        </p:spPr>
      </p:pic>
      <p:pic>
        <p:nvPicPr>
          <p:cNvPr id="5" name="Picture 4">
            <a:extLst>
              <a:ext uri="{FF2B5EF4-FFF2-40B4-BE49-F238E27FC236}">
                <a16:creationId xmlns:a16="http://schemas.microsoft.com/office/drawing/2014/main" id="{B3437AD3-04BA-47B6-890A-4037D15BAE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0620" y="2896781"/>
            <a:ext cx="5230760" cy="3504019"/>
          </a:xfrm>
          <a:prstGeom prst="rect">
            <a:avLst/>
          </a:prstGeom>
          <a:ln>
            <a:solidFill>
              <a:schemeClr val="tx1"/>
            </a:solidFill>
          </a:ln>
        </p:spPr>
      </p:pic>
      <p:sp>
        <p:nvSpPr>
          <p:cNvPr id="6" name="TextBox 5">
            <a:extLst>
              <a:ext uri="{FF2B5EF4-FFF2-40B4-BE49-F238E27FC236}">
                <a16:creationId xmlns:a16="http://schemas.microsoft.com/office/drawing/2014/main" id="{9D37455C-0B16-4D15-A30C-9C35B4903F38}"/>
              </a:ext>
            </a:extLst>
          </p:cNvPr>
          <p:cNvSpPr txBox="1"/>
          <p:nvPr/>
        </p:nvSpPr>
        <p:spPr>
          <a:xfrm>
            <a:off x="3480620" y="1763450"/>
            <a:ext cx="5230760" cy="1015663"/>
          </a:xfrm>
          <a:prstGeom prst="rect">
            <a:avLst/>
          </a:prstGeom>
          <a:noFill/>
        </p:spPr>
        <p:txBody>
          <a:bodyPr wrap="square" rtlCol="0">
            <a:spAutoFit/>
          </a:bodyPr>
          <a:lstStyle/>
          <a:p>
            <a:pPr algn="ctr"/>
            <a:r>
              <a:rPr lang="en-US" sz="2000" dirty="0"/>
              <a:t>Quickly add and remove services to your SedonaOffice system accounts and view previous reconciled bill data.</a:t>
            </a:r>
          </a:p>
        </p:txBody>
      </p:sp>
      <p:sp>
        <p:nvSpPr>
          <p:cNvPr id="7" name="Title 2">
            <a:extLst>
              <a:ext uri="{FF2B5EF4-FFF2-40B4-BE49-F238E27FC236}">
                <a16:creationId xmlns:a16="http://schemas.microsoft.com/office/drawing/2014/main" id="{AB9CB2D3-59D0-4888-B29C-5F447F9C4C41}"/>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Customer SRM Module</a:t>
            </a:r>
          </a:p>
        </p:txBody>
      </p:sp>
    </p:spTree>
    <p:extLst>
      <p:ext uri="{BB962C8B-B14F-4D97-AF65-F5344CB8AC3E}">
        <p14:creationId xmlns:p14="http://schemas.microsoft.com/office/powerpoint/2010/main" val="279688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4"/>
                                        </p:tgtEl>
                                        <p:attrNameLst>
                                          <p:attrName>style.opacity</p:attrName>
                                        </p:attrNameLst>
                                      </p:cBhvr>
                                      <p:to>
                                        <p:strVal val="0.25"/>
                                      </p:to>
                                    </p:set>
                                    <p:animEffect filter="image" prLst="opacity: 0.25">
                                      <p:cBhvr rctx="IE">
                                        <p:cTn id="7" dur="indefinite"/>
                                        <p:tgtEl>
                                          <p:spTgt spid="4"/>
                                        </p:tgtEl>
                                      </p:cBhvr>
                                    </p:animEffect>
                                  </p:childTnLst>
                                </p:cTn>
                              </p:par>
                            </p:childTnLst>
                          </p:cTn>
                        </p:par>
                        <p:par>
                          <p:cTn id="8" fill="hold">
                            <p:stCondLst>
                              <p:cond delay="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750"/>
                                        <p:tgtEl>
                                          <p:spTgt spid="6"/>
                                        </p:tgtEl>
                                      </p:cBhvr>
                                    </p:animEffect>
                                  </p:childTnLst>
                                </p:cTn>
                              </p:par>
                            </p:childTnLst>
                          </p:cTn>
                        </p:par>
                        <p:par>
                          <p:cTn id="12" fill="hold">
                            <p:stCondLst>
                              <p:cond delay="750"/>
                            </p:stCondLst>
                            <p:childTnLst>
                              <p:par>
                                <p:cTn id="13" presetID="2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42242B-15AF-43A7-AEF7-427625336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757" y="1583486"/>
            <a:ext cx="8536715" cy="4207714"/>
          </a:xfrm>
          <a:prstGeom prst="rect">
            <a:avLst/>
          </a:prstGeom>
          <a:ln>
            <a:solidFill>
              <a:schemeClr val="tx1"/>
            </a:solidFill>
          </a:ln>
        </p:spPr>
      </p:pic>
      <p:sp>
        <p:nvSpPr>
          <p:cNvPr id="5" name="TextBox 4">
            <a:extLst>
              <a:ext uri="{FF2B5EF4-FFF2-40B4-BE49-F238E27FC236}">
                <a16:creationId xmlns:a16="http://schemas.microsoft.com/office/drawing/2014/main" id="{CC40FAAA-2FE4-4F56-84CF-54A523838E1C}"/>
              </a:ext>
            </a:extLst>
          </p:cNvPr>
          <p:cNvSpPr txBox="1"/>
          <p:nvPr/>
        </p:nvSpPr>
        <p:spPr>
          <a:xfrm>
            <a:off x="3343204" y="4458869"/>
            <a:ext cx="6447218" cy="1015663"/>
          </a:xfrm>
          <a:prstGeom prst="rect">
            <a:avLst/>
          </a:prstGeom>
          <a:noFill/>
        </p:spPr>
        <p:txBody>
          <a:bodyPr wrap="square" rtlCol="0">
            <a:spAutoFit/>
          </a:bodyPr>
          <a:lstStyle/>
          <a:p>
            <a:pPr algn="ctr"/>
            <a:r>
              <a:rPr lang="en-US" sz="2000" dirty="0"/>
              <a:t>Previous reconciled bill information can be viewed from the SRM panel on OPT Web Services.  Use the Bills dropdown to select which bills you would like to include.</a:t>
            </a:r>
          </a:p>
        </p:txBody>
      </p:sp>
      <p:cxnSp>
        <p:nvCxnSpPr>
          <p:cNvPr id="6" name="Connector: Curved 5">
            <a:extLst>
              <a:ext uri="{FF2B5EF4-FFF2-40B4-BE49-F238E27FC236}">
                <a16:creationId xmlns:a16="http://schemas.microsoft.com/office/drawing/2014/main" id="{9D88573B-D627-4F65-B0F8-6AFF43F49393}"/>
              </a:ext>
            </a:extLst>
          </p:cNvPr>
          <p:cNvCxnSpPr>
            <a:cxnSpLocks/>
            <a:stCxn id="5" idx="0"/>
          </p:cNvCxnSpPr>
          <p:nvPr/>
        </p:nvCxnSpPr>
        <p:spPr>
          <a:xfrm rot="16200000" flipV="1">
            <a:off x="3602495" y="1494550"/>
            <a:ext cx="2276475" cy="3652163"/>
          </a:xfrm>
          <a:prstGeom prst="curvedConnector2">
            <a:avLst/>
          </a:prstGeom>
          <a:ln>
            <a:tailEnd type="triangle"/>
          </a:ln>
        </p:spPr>
        <p:style>
          <a:lnRef idx="2">
            <a:schemeClr val="accent2"/>
          </a:lnRef>
          <a:fillRef idx="0">
            <a:schemeClr val="accent2"/>
          </a:fillRef>
          <a:effectRef idx="1">
            <a:schemeClr val="accent2"/>
          </a:effectRef>
          <a:fontRef idx="minor">
            <a:schemeClr val="tx1"/>
          </a:fontRef>
        </p:style>
      </p:cxnSp>
      <p:sp>
        <p:nvSpPr>
          <p:cNvPr id="12" name="TextBox 11">
            <a:extLst>
              <a:ext uri="{FF2B5EF4-FFF2-40B4-BE49-F238E27FC236}">
                <a16:creationId xmlns:a16="http://schemas.microsoft.com/office/drawing/2014/main" id="{D10233BB-D939-43BB-AE71-25161C949071}"/>
              </a:ext>
            </a:extLst>
          </p:cNvPr>
          <p:cNvSpPr txBox="1"/>
          <p:nvPr/>
        </p:nvSpPr>
        <p:spPr>
          <a:xfrm>
            <a:off x="6991350" y="2182394"/>
            <a:ext cx="3256271" cy="1013354"/>
          </a:xfrm>
          <a:prstGeom prst="rect">
            <a:avLst/>
          </a:prstGeom>
          <a:noFill/>
        </p:spPr>
        <p:txBody>
          <a:bodyPr wrap="square" rtlCol="0">
            <a:spAutoFit/>
          </a:bodyPr>
          <a:lstStyle/>
          <a:p>
            <a:pPr algn="ctr"/>
            <a:r>
              <a:rPr lang="en-US" sz="2000" dirty="0"/>
              <a:t>View trend analysis, previous comments/tasks, exceptions, current RMR and bill items. </a:t>
            </a:r>
          </a:p>
        </p:txBody>
      </p:sp>
      <p:sp>
        <p:nvSpPr>
          <p:cNvPr id="7" name="Title 2">
            <a:extLst>
              <a:ext uri="{FF2B5EF4-FFF2-40B4-BE49-F238E27FC236}">
                <a16:creationId xmlns:a16="http://schemas.microsoft.com/office/drawing/2014/main" id="{FDAC574A-2480-4DE9-ACE6-D8E305906DB2}"/>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Select Bills to Analyze</a:t>
            </a:r>
          </a:p>
        </p:txBody>
      </p:sp>
    </p:spTree>
    <p:extLst>
      <p:ext uri="{BB962C8B-B14F-4D97-AF65-F5344CB8AC3E}">
        <p14:creationId xmlns:p14="http://schemas.microsoft.com/office/powerpoint/2010/main" val="60656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42242B-15AF-43A7-AEF7-427625336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602" y="1583486"/>
            <a:ext cx="8499024" cy="4207714"/>
          </a:xfrm>
          <a:prstGeom prst="rect">
            <a:avLst/>
          </a:prstGeom>
          <a:ln>
            <a:solidFill>
              <a:schemeClr val="tx1"/>
            </a:solidFill>
          </a:ln>
        </p:spPr>
      </p:pic>
      <p:sp>
        <p:nvSpPr>
          <p:cNvPr id="5" name="TextBox 4">
            <a:extLst>
              <a:ext uri="{FF2B5EF4-FFF2-40B4-BE49-F238E27FC236}">
                <a16:creationId xmlns:a16="http://schemas.microsoft.com/office/drawing/2014/main" id="{CC40FAAA-2FE4-4F56-84CF-54A523838E1C}"/>
              </a:ext>
            </a:extLst>
          </p:cNvPr>
          <p:cNvSpPr txBox="1"/>
          <p:nvPr/>
        </p:nvSpPr>
        <p:spPr>
          <a:xfrm>
            <a:off x="6991350" y="2182394"/>
            <a:ext cx="3256271" cy="1013354"/>
          </a:xfrm>
          <a:prstGeom prst="rect">
            <a:avLst/>
          </a:prstGeom>
          <a:noFill/>
        </p:spPr>
        <p:txBody>
          <a:bodyPr wrap="square" rtlCol="0">
            <a:spAutoFit/>
          </a:bodyPr>
          <a:lstStyle/>
          <a:p>
            <a:pPr algn="ctr"/>
            <a:r>
              <a:rPr lang="en-US" sz="2000" dirty="0"/>
              <a:t>View trend analysis, previous comments/tasks, exceptions, current RMR and bill items. </a:t>
            </a:r>
          </a:p>
        </p:txBody>
      </p:sp>
      <p:sp>
        <p:nvSpPr>
          <p:cNvPr id="4" name="Title 2">
            <a:extLst>
              <a:ext uri="{FF2B5EF4-FFF2-40B4-BE49-F238E27FC236}">
                <a16:creationId xmlns:a16="http://schemas.microsoft.com/office/drawing/2014/main" id="{F9D9CA36-B745-4A2D-8149-87886C5E5F49}"/>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SRM Customer Analysis</a:t>
            </a:r>
          </a:p>
        </p:txBody>
      </p:sp>
    </p:spTree>
    <p:extLst>
      <p:ext uri="{BB962C8B-B14F-4D97-AF65-F5344CB8AC3E}">
        <p14:creationId xmlns:p14="http://schemas.microsoft.com/office/powerpoint/2010/main" val="394496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Box 122">
            <a:extLst>
              <a:ext uri="{FF2B5EF4-FFF2-40B4-BE49-F238E27FC236}">
                <a16:creationId xmlns:a16="http://schemas.microsoft.com/office/drawing/2014/main" id="{FD0CF553-1886-44B9-A9E7-85B4A4B416F8}"/>
              </a:ext>
            </a:extLst>
          </p:cNvPr>
          <p:cNvSpPr txBox="1"/>
          <p:nvPr/>
        </p:nvSpPr>
        <p:spPr>
          <a:xfrm>
            <a:off x="151002" y="1957346"/>
            <a:ext cx="8470550" cy="2246769"/>
          </a:xfrm>
          <a:prstGeom prst="rect">
            <a:avLst/>
          </a:prstGeom>
          <a:noFill/>
        </p:spPr>
        <p:txBody>
          <a:bodyPr wrap="square" rtlCol="0">
            <a:spAutoFit/>
          </a:bodyPr>
          <a:lstStyle/>
          <a:p>
            <a:r>
              <a:rPr lang="en-US" sz="2400" i="1" dirty="0"/>
              <a:t>In addition we are now offering different services from several vendors.</a:t>
            </a:r>
          </a:p>
          <a:p>
            <a:endParaRPr lang="en-US" sz="1000" i="1" dirty="0"/>
          </a:p>
          <a:p>
            <a:r>
              <a:rPr lang="en-US" sz="2400" i="1" dirty="0"/>
              <a:t>How often do you check with each vendor to make sure your bills are accurate?</a:t>
            </a:r>
          </a:p>
          <a:p>
            <a:endParaRPr lang="en-US" sz="1000" i="1" dirty="0"/>
          </a:p>
          <a:p>
            <a:r>
              <a:rPr lang="en-US" sz="2400" i="1" dirty="0"/>
              <a:t>Are your customers billed correctly?</a:t>
            </a:r>
          </a:p>
        </p:txBody>
      </p:sp>
      <p:grpSp>
        <p:nvGrpSpPr>
          <p:cNvPr id="12" name="Group 11">
            <a:extLst>
              <a:ext uri="{FF2B5EF4-FFF2-40B4-BE49-F238E27FC236}">
                <a16:creationId xmlns:a16="http://schemas.microsoft.com/office/drawing/2014/main" id="{AF47B47A-C61C-4DCE-B190-27E6DD2D41AF}"/>
              </a:ext>
            </a:extLst>
          </p:cNvPr>
          <p:cNvGrpSpPr/>
          <p:nvPr/>
        </p:nvGrpSpPr>
        <p:grpSpPr>
          <a:xfrm>
            <a:off x="8784844" y="1905000"/>
            <a:ext cx="2795572" cy="2462254"/>
            <a:chOff x="898293" y="1205158"/>
            <a:chExt cx="2795572" cy="2462254"/>
          </a:xfrm>
        </p:grpSpPr>
        <p:pic>
          <p:nvPicPr>
            <p:cNvPr id="13" name="Picture 12">
              <a:extLst>
                <a:ext uri="{FF2B5EF4-FFF2-40B4-BE49-F238E27FC236}">
                  <a16:creationId xmlns:a16="http://schemas.microsoft.com/office/drawing/2014/main" id="{D3FD8635-BC2C-45DA-AD60-89248D0DC3C8}"/>
                </a:ext>
              </a:extLst>
            </p:cNvPr>
            <p:cNvPicPr>
              <a:picLocks noChangeAspect="1"/>
            </p:cNvPicPr>
            <p:nvPr/>
          </p:nvPicPr>
          <p:blipFill rotWithShape="1">
            <a:blip r:embed="rId2"/>
            <a:srcRect l="2381" t="13467" r="2290" b="13379"/>
            <a:stretch/>
          </p:blipFill>
          <p:spPr>
            <a:xfrm>
              <a:off x="1339413" y="1359409"/>
              <a:ext cx="1318167" cy="1011548"/>
            </a:xfrm>
            <a:prstGeom prst="rect">
              <a:avLst/>
            </a:prstGeom>
          </p:spPr>
        </p:pic>
        <p:pic>
          <p:nvPicPr>
            <p:cNvPr id="14" name="Picture 13">
              <a:extLst>
                <a:ext uri="{FF2B5EF4-FFF2-40B4-BE49-F238E27FC236}">
                  <a16:creationId xmlns:a16="http://schemas.microsoft.com/office/drawing/2014/main" id="{516AA461-DE13-4E5C-BD20-497C9D427B8A}"/>
                </a:ext>
              </a:extLst>
            </p:cNvPr>
            <p:cNvPicPr>
              <a:picLocks noChangeAspect="1"/>
            </p:cNvPicPr>
            <p:nvPr/>
          </p:nvPicPr>
          <p:blipFill rotWithShape="1">
            <a:blip r:embed="rId3">
              <a:clrChange>
                <a:clrFrom>
                  <a:srgbClr val="FFFFFF"/>
                </a:clrFrom>
                <a:clrTo>
                  <a:srgbClr val="FFFFFF">
                    <a:alpha val="0"/>
                  </a:srgbClr>
                </a:clrTo>
              </a:clrChange>
            </a:blip>
            <a:srcRect t="14710" r="14512"/>
            <a:stretch/>
          </p:blipFill>
          <p:spPr>
            <a:xfrm>
              <a:off x="2725304" y="1275184"/>
              <a:ext cx="939512" cy="1174148"/>
            </a:xfrm>
            <a:prstGeom prst="rect">
              <a:avLst/>
            </a:prstGeom>
          </p:spPr>
        </p:pic>
        <p:pic>
          <p:nvPicPr>
            <p:cNvPr id="15" name="Picture 14">
              <a:extLst>
                <a:ext uri="{FF2B5EF4-FFF2-40B4-BE49-F238E27FC236}">
                  <a16:creationId xmlns:a16="http://schemas.microsoft.com/office/drawing/2014/main" id="{366AC70E-D665-477D-9EA1-7E6D3A70BAA7}"/>
                </a:ext>
              </a:extLst>
            </p:cNvPr>
            <p:cNvPicPr>
              <a:picLocks noChangeAspect="1"/>
            </p:cNvPicPr>
            <p:nvPr/>
          </p:nvPicPr>
          <p:blipFill rotWithShape="1">
            <a:blip r:embed="rId4"/>
            <a:srcRect l="4342" t="18013" r="3935" b="18422"/>
            <a:stretch/>
          </p:blipFill>
          <p:spPr>
            <a:xfrm>
              <a:off x="1521434" y="2084820"/>
              <a:ext cx="1715059" cy="1188573"/>
            </a:xfrm>
            <a:prstGeom prst="rect">
              <a:avLst/>
            </a:prstGeom>
          </p:spPr>
        </p:pic>
        <p:pic>
          <p:nvPicPr>
            <p:cNvPr id="16" name="Picture 15">
              <a:extLst>
                <a:ext uri="{FF2B5EF4-FFF2-40B4-BE49-F238E27FC236}">
                  <a16:creationId xmlns:a16="http://schemas.microsoft.com/office/drawing/2014/main" id="{0C64C5B3-B186-4F4C-BD9C-268073D3C07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998496" y="2258083"/>
              <a:ext cx="1695369" cy="1409329"/>
            </a:xfrm>
            <a:prstGeom prst="rect">
              <a:avLst/>
            </a:prstGeom>
          </p:spPr>
        </p:pic>
        <p:pic>
          <p:nvPicPr>
            <p:cNvPr id="17" name="Picture 16">
              <a:extLst>
                <a:ext uri="{FF2B5EF4-FFF2-40B4-BE49-F238E27FC236}">
                  <a16:creationId xmlns:a16="http://schemas.microsoft.com/office/drawing/2014/main" id="{209E715C-FFE2-420B-9954-49EC4321D6DD}"/>
                </a:ext>
              </a:extLst>
            </p:cNvPr>
            <p:cNvPicPr>
              <a:picLocks noChangeAspect="1"/>
            </p:cNvPicPr>
            <p:nvPr/>
          </p:nvPicPr>
          <p:blipFill rotWithShape="1">
            <a:blip r:embed="rId6"/>
            <a:srcRect l="22842" r="27193" b="7093"/>
            <a:stretch/>
          </p:blipFill>
          <p:spPr>
            <a:xfrm>
              <a:off x="898293" y="1468865"/>
              <a:ext cx="936911" cy="2177676"/>
            </a:xfrm>
            <a:prstGeom prst="rect">
              <a:avLst/>
            </a:prstGeom>
          </p:spPr>
        </p:pic>
        <p:sp>
          <p:nvSpPr>
            <p:cNvPr id="18" name="Rectangle: Diagonal Corners Rounded 17">
              <a:extLst>
                <a:ext uri="{FF2B5EF4-FFF2-40B4-BE49-F238E27FC236}">
                  <a16:creationId xmlns:a16="http://schemas.microsoft.com/office/drawing/2014/main" id="{A203E7BB-5EA3-463A-8CDB-95261EB9D8D3}"/>
                </a:ext>
              </a:extLst>
            </p:cNvPr>
            <p:cNvSpPr/>
            <p:nvPr/>
          </p:nvSpPr>
          <p:spPr>
            <a:xfrm>
              <a:off x="898293" y="1205158"/>
              <a:ext cx="2770186" cy="2441383"/>
            </a:xfrm>
            <a:prstGeom prst="round2DiagRect">
              <a:avLst>
                <a:gd name="adj1" fmla="val 16667"/>
                <a:gd name="adj2" fmla="val 0"/>
              </a:avLst>
            </a:prstGeom>
            <a:noFill/>
            <a:ln w="76200">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9" name="Title 2">
            <a:extLst>
              <a:ext uri="{FF2B5EF4-FFF2-40B4-BE49-F238E27FC236}">
                <a16:creationId xmlns:a16="http://schemas.microsoft.com/office/drawing/2014/main" id="{70ECDD1D-533F-47D4-ADDA-575A8E7BC49D}"/>
              </a:ext>
            </a:extLst>
          </p:cNvPr>
          <p:cNvSpPr>
            <a:spLocks noGrp="1"/>
          </p:cNvSpPr>
          <p:nvPr>
            <p:ph type="title"/>
          </p:nvPr>
        </p:nvSpPr>
        <p:spPr>
          <a:xfrm>
            <a:off x="0" y="1259517"/>
            <a:ext cx="12192000" cy="648927"/>
          </a:xfrm>
        </p:spPr>
        <p:txBody>
          <a:bodyPr>
            <a:noAutofit/>
          </a:bodyPr>
          <a:lstStyle/>
          <a:p>
            <a:pPr algn="ctr"/>
            <a:r>
              <a:rPr lang="en-US" b="0" dirty="0">
                <a:solidFill>
                  <a:srgbClr val="15C2F5"/>
                </a:solidFill>
              </a:rPr>
              <a:t>OPT </a:t>
            </a:r>
            <a:r>
              <a:rPr lang="en-US" b="0" dirty="0">
                <a:solidFill>
                  <a:srgbClr val="15C2F5"/>
                </a:solidFill>
                <a:cs typeface="Arial" panose="020B0604020202020204" pitchFamily="34" charset="0"/>
              </a:rPr>
              <a:t>Services Reconciliation Module (SRM)</a:t>
            </a:r>
            <a:endParaRPr lang="en-US" sz="5400" b="0" dirty="0">
              <a:solidFill>
                <a:srgbClr val="15C2F5"/>
              </a:solidFill>
              <a:cs typeface="Arial" panose="020B0604020202020204" pitchFamily="34" charset="0"/>
            </a:endParaRPr>
          </a:p>
        </p:txBody>
      </p:sp>
    </p:spTree>
    <p:extLst>
      <p:ext uri="{BB962C8B-B14F-4D97-AF65-F5344CB8AC3E}">
        <p14:creationId xmlns:p14="http://schemas.microsoft.com/office/powerpoint/2010/main" val="421316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2" presetClass="entr" presetSubtype="8" fill="hold" grpId="1" nodeType="afterEffect">
                                  <p:stCondLst>
                                    <p:cond delay="0"/>
                                  </p:stCondLst>
                                  <p:childTnLst>
                                    <p:set>
                                      <p:cBhvr>
                                        <p:cTn id="10" dur="1" fill="hold">
                                          <p:stCondLst>
                                            <p:cond delay="0"/>
                                          </p:stCondLst>
                                        </p:cTn>
                                        <p:tgtEl>
                                          <p:spTgt spid="123"/>
                                        </p:tgtEl>
                                        <p:attrNameLst>
                                          <p:attrName>style.visibility</p:attrName>
                                        </p:attrNameLst>
                                      </p:cBhvr>
                                      <p:to>
                                        <p:strVal val="visible"/>
                                      </p:to>
                                    </p:set>
                                    <p:animEffect transition="in" filter="wipe(left)">
                                      <p:cBhvr>
                                        <p:cTn id="11" dur="1000"/>
                                        <p:tgtEl>
                                          <p:spTgt spid="123"/>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42242B-15AF-43A7-AEF7-427625336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602" y="1599774"/>
            <a:ext cx="8499024" cy="4191426"/>
          </a:xfrm>
          <a:prstGeom prst="rect">
            <a:avLst/>
          </a:prstGeom>
          <a:ln>
            <a:solidFill>
              <a:schemeClr val="tx1"/>
            </a:solidFill>
          </a:ln>
        </p:spPr>
      </p:pic>
      <p:sp>
        <p:nvSpPr>
          <p:cNvPr id="5" name="TextBox 4">
            <a:extLst>
              <a:ext uri="{FF2B5EF4-FFF2-40B4-BE49-F238E27FC236}">
                <a16:creationId xmlns:a16="http://schemas.microsoft.com/office/drawing/2014/main" id="{CC40FAAA-2FE4-4F56-84CF-54A523838E1C}"/>
              </a:ext>
            </a:extLst>
          </p:cNvPr>
          <p:cNvSpPr txBox="1"/>
          <p:nvPr/>
        </p:nvSpPr>
        <p:spPr>
          <a:xfrm>
            <a:off x="6991350" y="2190538"/>
            <a:ext cx="3256271" cy="1013354"/>
          </a:xfrm>
          <a:prstGeom prst="rect">
            <a:avLst/>
          </a:prstGeom>
          <a:noFill/>
        </p:spPr>
        <p:txBody>
          <a:bodyPr wrap="square" rtlCol="0">
            <a:spAutoFit/>
          </a:bodyPr>
          <a:lstStyle/>
          <a:p>
            <a:pPr algn="ctr"/>
            <a:r>
              <a:rPr lang="en-US" sz="2000" dirty="0"/>
              <a:t>View trend analysis, previous comments/tasks, exceptions, current RMR and bill items. </a:t>
            </a:r>
          </a:p>
        </p:txBody>
      </p:sp>
      <p:sp>
        <p:nvSpPr>
          <p:cNvPr id="4" name="Title 2">
            <a:extLst>
              <a:ext uri="{FF2B5EF4-FFF2-40B4-BE49-F238E27FC236}">
                <a16:creationId xmlns:a16="http://schemas.microsoft.com/office/drawing/2014/main" id="{5951F439-E679-4EB5-A1D8-320C7D0796D7}"/>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SRM Customer Analysis</a:t>
            </a:r>
          </a:p>
        </p:txBody>
      </p:sp>
    </p:spTree>
    <p:extLst>
      <p:ext uri="{BB962C8B-B14F-4D97-AF65-F5344CB8AC3E}">
        <p14:creationId xmlns:p14="http://schemas.microsoft.com/office/powerpoint/2010/main" val="29917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0B92-8EE5-49AF-A2E3-9BFA7B3DFF3C}"/>
              </a:ext>
            </a:extLst>
          </p:cNvPr>
          <p:cNvSpPr>
            <a:spLocks noGrp="1"/>
          </p:cNvSpPr>
          <p:nvPr>
            <p:ph type="ctrTitle"/>
          </p:nvPr>
        </p:nvSpPr>
        <p:spPr/>
        <p:txBody>
          <a:bodyPr>
            <a:normAutofit/>
          </a:bodyPr>
          <a:lstStyle/>
          <a:p>
            <a:r>
              <a:rPr lang="en-US" sz="4000" b="0" dirty="0">
                <a:solidFill>
                  <a:srgbClr val="15C2F5"/>
                </a:solidFill>
              </a:rPr>
              <a:t>OPT Services Reconciliation Module (SRM)</a:t>
            </a:r>
          </a:p>
        </p:txBody>
      </p:sp>
      <p:sp>
        <p:nvSpPr>
          <p:cNvPr id="3" name="Subtitle 2">
            <a:extLst>
              <a:ext uri="{FF2B5EF4-FFF2-40B4-BE49-F238E27FC236}">
                <a16:creationId xmlns:a16="http://schemas.microsoft.com/office/drawing/2014/main" id="{8726E2CF-B923-4CAE-97BB-E150FBF21448}"/>
              </a:ext>
            </a:extLst>
          </p:cNvPr>
          <p:cNvSpPr>
            <a:spLocks noGrp="1"/>
          </p:cNvSpPr>
          <p:nvPr>
            <p:ph type="subTitle" idx="1"/>
          </p:nvPr>
        </p:nvSpPr>
        <p:spPr/>
        <p:txBody>
          <a:bodyPr/>
          <a:lstStyle/>
          <a:p>
            <a:r>
              <a:rPr lang="en-US" dirty="0"/>
              <a:t>Configurating the SRM service and mapping files.</a:t>
            </a:r>
          </a:p>
        </p:txBody>
      </p:sp>
    </p:spTree>
    <p:extLst>
      <p:ext uri="{BB962C8B-B14F-4D97-AF65-F5344CB8AC3E}">
        <p14:creationId xmlns:p14="http://schemas.microsoft.com/office/powerpoint/2010/main" val="312164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a:extLst>
              <a:ext uri="{FF2B5EF4-FFF2-40B4-BE49-F238E27FC236}">
                <a16:creationId xmlns:a16="http://schemas.microsoft.com/office/drawing/2014/main" id="{70ECDD1D-533F-47D4-ADDA-575A8E7BC49D}"/>
              </a:ext>
            </a:extLst>
          </p:cNvPr>
          <p:cNvSpPr>
            <a:spLocks noGrp="1"/>
          </p:cNvSpPr>
          <p:nvPr>
            <p:ph type="title"/>
          </p:nvPr>
        </p:nvSpPr>
        <p:spPr>
          <a:xfrm>
            <a:off x="0" y="1229528"/>
            <a:ext cx="12192000" cy="648927"/>
          </a:xfrm>
        </p:spPr>
        <p:txBody>
          <a:bodyPr>
            <a:noAutofit/>
          </a:bodyPr>
          <a:lstStyle/>
          <a:p>
            <a:pPr algn="ctr"/>
            <a:r>
              <a:rPr lang="en-US" b="0" dirty="0">
                <a:solidFill>
                  <a:srgbClr val="15C2F5"/>
                </a:solidFill>
                <a:cs typeface="Arial" panose="020B0604020202020204" pitchFamily="34" charset="0"/>
              </a:rPr>
              <a:t>SRM Service Setup and RMR Items</a:t>
            </a:r>
          </a:p>
        </p:txBody>
      </p:sp>
      <p:pic>
        <p:nvPicPr>
          <p:cNvPr id="20" name="Picture 19">
            <a:extLst>
              <a:ext uri="{FF2B5EF4-FFF2-40B4-BE49-F238E27FC236}">
                <a16:creationId xmlns:a16="http://schemas.microsoft.com/office/drawing/2014/main" id="{0295BC6C-E665-4800-AF82-E150C9141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378" y="1942335"/>
            <a:ext cx="11660526" cy="4372697"/>
          </a:xfrm>
          <a:prstGeom prst="rect">
            <a:avLst/>
          </a:prstGeom>
          <a:ln>
            <a:solidFill>
              <a:schemeClr val="tx1"/>
            </a:solidFill>
          </a:ln>
        </p:spPr>
      </p:pic>
      <p:pic>
        <p:nvPicPr>
          <p:cNvPr id="22" name="Picture 21">
            <a:extLst>
              <a:ext uri="{FF2B5EF4-FFF2-40B4-BE49-F238E27FC236}">
                <a16:creationId xmlns:a16="http://schemas.microsoft.com/office/drawing/2014/main" id="{B10B96A1-4B8F-443A-90A0-F6F887C37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9473" y="2249906"/>
            <a:ext cx="3633718" cy="4150894"/>
          </a:xfrm>
          <a:prstGeom prst="rect">
            <a:avLst/>
          </a:prstGeom>
          <a:ln>
            <a:solidFill>
              <a:schemeClr val="tx1"/>
            </a:solidFill>
          </a:ln>
        </p:spPr>
      </p:pic>
    </p:spTree>
    <p:extLst>
      <p:ext uri="{BB962C8B-B14F-4D97-AF65-F5344CB8AC3E}">
        <p14:creationId xmlns:p14="http://schemas.microsoft.com/office/powerpoint/2010/main" val="316574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20"/>
                                        </p:tgtEl>
                                        <p:attrNameLst>
                                          <p:attrName>style.opacity</p:attrName>
                                        </p:attrNameLst>
                                      </p:cBhvr>
                                      <p:to>
                                        <p:strVal val="0.25"/>
                                      </p:to>
                                    </p:set>
                                    <p:animEffect filter="image" prLst="opacity: 0.25">
                                      <p:cBhvr rctx="IE">
                                        <p:cTn id="7" dur="indefinite"/>
                                        <p:tgtEl>
                                          <p:spTgt spid="20"/>
                                        </p:tgtEl>
                                      </p:cBhvr>
                                    </p:animEffect>
                                  </p:childTnLst>
                                </p:cTn>
                              </p:par>
                            </p:childTnLst>
                          </p:cTn>
                        </p:par>
                        <p:par>
                          <p:cTn id="8" fill="hold">
                            <p:stCondLst>
                              <p:cond delay="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B9F1275-A035-4B2A-9BA7-A623726E7D12}"/>
              </a:ext>
            </a:extLst>
          </p:cNvPr>
          <p:cNvPicPr>
            <a:picLocks noChangeAspect="1"/>
          </p:cNvPicPr>
          <p:nvPr/>
        </p:nvPicPr>
        <p:blipFill>
          <a:blip r:embed="rId3"/>
          <a:stretch>
            <a:fillRect/>
          </a:stretch>
        </p:blipFill>
        <p:spPr>
          <a:xfrm>
            <a:off x="2400680" y="1330842"/>
            <a:ext cx="7690800" cy="5298557"/>
          </a:xfrm>
          <a:prstGeom prst="rect">
            <a:avLst/>
          </a:prstGeom>
          <a:ln>
            <a:solidFill>
              <a:schemeClr val="tx1"/>
            </a:solidFill>
          </a:ln>
        </p:spPr>
      </p:pic>
      <p:pic>
        <p:nvPicPr>
          <p:cNvPr id="2" name="Picture 1">
            <a:extLst>
              <a:ext uri="{FF2B5EF4-FFF2-40B4-BE49-F238E27FC236}">
                <a16:creationId xmlns:a16="http://schemas.microsoft.com/office/drawing/2014/main" id="{C7700302-F956-4926-B31A-5401A8C10A6D}"/>
              </a:ext>
            </a:extLst>
          </p:cNvPr>
          <p:cNvPicPr>
            <a:picLocks noChangeAspect="1"/>
          </p:cNvPicPr>
          <p:nvPr/>
        </p:nvPicPr>
        <p:blipFill rotWithShape="1">
          <a:blip r:embed="rId3"/>
          <a:srcRect t="89314" b="1"/>
          <a:stretch/>
        </p:blipFill>
        <p:spPr>
          <a:xfrm>
            <a:off x="2400685" y="6063266"/>
            <a:ext cx="7690800" cy="566134"/>
          </a:xfrm>
          <a:prstGeom prst="rect">
            <a:avLst/>
          </a:prstGeom>
          <a:ln>
            <a:noFill/>
          </a:ln>
        </p:spPr>
      </p:pic>
      <p:cxnSp>
        <p:nvCxnSpPr>
          <p:cNvPr id="10" name="Connector: Curved 9">
            <a:extLst>
              <a:ext uri="{FF2B5EF4-FFF2-40B4-BE49-F238E27FC236}">
                <a16:creationId xmlns:a16="http://schemas.microsoft.com/office/drawing/2014/main" id="{45FE2A9D-2200-49CF-9023-F2A32B5A158E}"/>
              </a:ext>
            </a:extLst>
          </p:cNvPr>
          <p:cNvCxnSpPr>
            <a:cxnSpLocks/>
            <a:stCxn id="31" idx="0"/>
            <a:endCxn id="19" idx="2"/>
          </p:cNvCxnSpPr>
          <p:nvPr/>
        </p:nvCxnSpPr>
        <p:spPr>
          <a:xfrm rot="5400000" flipH="1" flipV="1">
            <a:off x="4200929" y="4208888"/>
            <a:ext cx="1845521" cy="1913213"/>
          </a:xfrm>
          <a:prstGeom prst="curvedConnector3">
            <a:avLst/>
          </a:prstGeom>
          <a:ln>
            <a:tailEnd type="triangle"/>
          </a:ln>
        </p:spPr>
        <p:style>
          <a:lnRef idx="2">
            <a:schemeClr val="accent2"/>
          </a:lnRef>
          <a:fillRef idx="0">
            <a:schemeClr val="accent2"/>
          </a:fillRef>
          <a:effectRef idx="1">
            <a:schemeClr val="accent2"/>
          </a:effectRef>
          <a:fontRef idx="minor">
            <a:schemeClr val="tx1"/>
          </a:fontRef>
        </p:style>
      </p:cxnSp>
      <p:sp>
        <p:nvSpPr>
          <p:cNvPr id="17" name="TextBox 16">
            <a:extLst>
              <a:ext uri="{FF2B5EF4-FFF2-40B4-BE49-F238E27FC236}">
                <a16:creationId xmlns:a16="http://schemas.microsoft.com/office/drawing/2014/main" id="{09867DF5-67FC-4807-A93F-796E6879CB24}"/>
              </a:ext>
            </a:extLst>
          </p:cNvPr>
          <p:cNvSpPr txBox="1"/>
          <p:nvPr/>
        </p:nvSpPr>
        <p:spPr>
          <a:xfrm>
            <a:off x="3205962" y="3873400"/>
            <a:ext cx="2496236" cy="369332"/>
          </a:xfrm>
          <a:prstGeom prst="rect">
            <a:avLst/>
          </a:prstGeom>
          <a:noFill/>
        </p:spPr>
        <p:txBody>
          <a:bodyPr wrap="square" rtlCol="0">
            <a:spAutoFit/>
          </a:bodyPr>
          <a:lstStyle/>
          <a:p>
            <a:r>
              <a:rPr lang="en-US" dirty="0">
                <a:solidFill>
                  <a:srgbClr val="FF0000"/>
                </a:solidFill>
              </a:rPr>
              <a:t>[CityCS] </a:t>
            </a:r>
            <a:r>
              <a:rPr lang="en-US" dirty="0"/>
              <a:t>= Concatenate (</a:t>
            </a:r>
          </a:p>
        </p:txBody>
      </p:sp>
      <p:sp>
        <p:nvSpPr>
          <p:cNvPr id="19" name="TextBox 18">
            <a:extLst>
              <a:ext uri="{FF2B5EF4-FFF2-40B4-BE49-F238E27FC236}">
                <a16:creationId xmlns:a16="http://schemas.microsoft.com/office/drawing/2014/main" id="{DF608588-1EB6-441B-B787-DCCED1779D76}"/>
              </a:ext>
            </a:extLst>
          </p:cNvPr>
          <p:cNvSpPr txBox="1"/>
          <p:nvPr/>
        </p:nvSpPr>
        <p:spPr>
          <a:xfrm>
            <a:off x="5577365" y="3873400"/>
            <a:ext cx="1005861" cy="369332"/>
          </a:xfrm>
          <a:prstGeom prst="rect">
            <a:avLst/>
          </a:prstGeom>
          <a:noFill/>
        </p:spPr>
        <p:txBody>
          <a:bodyPr wrap="square" rtlCol="0">
            <a:spAutoFit/>
          </a:bodyPr>
          <a:lstStyle/>
          <a:p>
            <a:r>
              <a:rPr lang="en-US" dirty="0"/>
              <a:t>[</a:t>
            </a:r>
            <a:r>
              <a:rPr lang="en-US" dirty="0" err="1"/>
              <a:t>CityID</a:t>
            </a:r>
            <a:r>
              <a:rPr lang="en-US" dirty="0"/>
              <a:t>] ,</a:t>
            </a:r>
          </a:p>
        </p:txBody>
      </p:sp>
      <p:sp>
        <p:nvSpPr>
          <p:cNvPr id="20" name="TextBox 19">
            <a:extLst>
              <a:ext uri="{FF2B5EF4-FFF2-40B4-BE49-F238E27FC236}">
                <a16:creationId xmlns:a16="http://schemas.microsoft.com/office/drawing/2014/main" id="{D302AD42-DE21-45CB-9477-396995377509}"/>
              </a:ext>
            </a:extLst>
          </p:cNvPr>
          <p:cNvSpPr txBox="1"/>
          <p:nvPr/>
        </p:nvSpPr>
        <p:spPr>
          <a:xfrm>
            <a:off x="6480459" y="3873400"/>
            <a:ext cx="583328" cy="369332"/>
          </a:xfrm>
          <a:prstGeom prst="rect">
            <a:avLst/>
          </a:prstGeom>
          <a:noFill/>
        </p:spPr>
        <p:txBody>
          <a:bodyPr wrap="square" rtlCol="0">
            <a:spAutoFit/>
          </a:bodyPr>
          <a:lstStyle/>
          <a:p>
            <a:r>
              <a:rPr lang="en-US" dirty="0"/>
              <a:t>“-” ,</a:t>
            </a:r>
          </a:p>
        </p:txBody>
      </p:sp>
      <p:sp>
        <p:nvSpPr>
          <p:cNvPr id="21" name="TextBox 20">
            <a:extLst>
              <a:ext uri="{FF2B5EF4-FFF2-40B4-BE49-F238E27FC236}">
                <a16:creationId xmlns:a16="http://schemas.microsoft.com/office/drawing/2014/main" id="{CF309F77-15B3-4E35-B991-2936915B845C}"/>
              </a:ext>
            </a:extLst>
          </p:cNvPr>
          <p:cNvSpPr txBox="1"/>
          <p:nvPr/>
        </p:nvSpPr>
        <p:spPr>
          <a:xfrm>
            <a:off x="6961658" y="3873400"/>
            <a:ext cx="782925" cy="369332"/>
          </a:xfrm>
          <a:prstGeom prst="rect">
            <a:avLst/>
          </a:prstGeom>
          <a:noFill/>
        </p:spPr>
        <p:txBody>
          <a:bodyPr wrap="square" rtlCol="0">
            <a:spAutoFit/>
          </a:bodyPr>
          <a:lstStyle/>
          <a:p>
            <a:r>
              <a:rPr lang="en-US" dirty="0"/>
              <a:t>[CSID]</a:t>
            </a:r>
          </a:p>
        </p:txBody>
      </p:sp>
      <p:sp>
        <p:nvSpPr>
          <p:cNvPr id="23" name="TextBox 22">
            <a:extLst>
              <a:ext uri="{FF2B5EF4-FFF2-40B4-BE49-F238E27FC236}">
                <a16:creationId xmlns:a16="http://schemas.microsoft.com/office/drawing/2014/main" id="{B5CA3E22-11B0-4201-AAE0-279B694F632B}"/>
              </a:ext>
            </a:extLst>
          </p:cNvPr>
          <p:cNvSpPr txBox="1"/>
          <p:nvPr/>
        </p:nvSpPr>
        <p:spPr>
          <a:xfrm>
            <a:off x="7646402" y="3873398"/>
            <a:ext cx="243756" cy="369332"/>
          </a:xfrm>
          <a:prstGeom prst="rect">
            <a:avLst/>
          </a:prstGeom>
          <a:noFill/>
        </p:spPr>
        <p:txBody>
          <a:bodyPr wrap="square" rtlCol="0">
            <a:spAutoFit/>
          </a:bodyPr>
          <a:lstStyle/>
          <a:p>
            <a:r>
              <a:rPr lang="en-US" dirty="0"/>
              <a:t>)</a:t>
            </a:r>
          </a:p>
        </p:txBody>
      </p:sp>
      <p:cxnSp>
        <p:nvCxnSpPr>
          <p:cNvPr id="27" name="Connector: Curved 26">
            <a:extLst>
              <a:ext uri="{FF2B5EF4-FFF2-40B4-BE49-F238E27FC236}">
                <a16:creationId xmlns:a16="http://schemas.microsoft.com/office/drawing/2014/main" id="{7C8DD9AC-BF44-4C6E-B12B-74880E33FC80}"/>
              </a:ext>
            </a:extLst>
          </p:cNvPr>
          <p:cNvCxnSpPr>
            <a:cxnSpLocks/>
            <a:stCxn id="28" idx="0"/>
            <a:endCxn id="21" idx="2"/>
          </p:cNvCxnSpPr>
          <p:nvPr/>
        </p:nvCxnSpPr>
        <p:spPr>
          <a:xfrm rot="5400000" flipH="1" flipV="1">
            <a:off x="5049659" y="3784793"/>
            <a:ext cx="1845520" cy="2761401"/>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DD57E71C-A713-4E0E-8756-9A0BFA763060}"/>
              </a:ext>
            </a:extLst>
          </p:cNvPr>
          <p:cNvSpPr txBox="1"/>
          <p:nvPr/>
        </p:nvSpPr>
        <p:spPr>
          <a:xfrm>
            <a:off x="4480582" y="6088252"/>
            <a:ext cx="222275" cy="369332"/>
          </a:xfrm>
          <a:prstGeom prst="rect">
            <a:avLst/>
          </a:prstGeom>
          <a:noFill/>
        </p:spPr>
        <p:txBody>
          <a:bodyPr wrap="square" rtlCol="0">
            <a:spAutoFit/>
          </a:bodyPr>
          <a:lstStyle/>
          <a:p>
            <a:r>
              <a:rPr lang="en-US" dirty="0"/>
              <a:t> </a:t>
            </a:r>
          </a:p>
        </p:txBody>
      </p:sp>
      <p:sp>
        <p:nvSpPr>
          <p:cNvPr id="31" name="TextBox 30">
            <a:extLst>
              <a:ext uri="{FF2B5EF4-FFF2-40B4-BE49-F238E27FC236}">
                <a16:creationId xmlns:a16="http://schemas.microsoft.com/office/drawing/2014/main" id="{355A9612-A714-41CA-AAF6-C487976BD1DC}"/>
              </a:ext>
            </a:extLst>
          </p:cNvPr>
          <p:cNvSpPr txBox="1"/>
          <p:nvPr/>
        </p:nvSpPr>
        <p:spPr>
          <a:xfrm>
            <a:off x="4055945" y="6088253"/>
            <a:ext cx="222275" cy="369332"/>
          </a:xfrm>
          <a:prstGeom prst="rect">
            <a:avLst/>
          </a:prstGeom>
          <a:noFill/>
        </p:spPr>
        <p:txBody>
          <a:bodyPr wrap="square" rtlCol="0">
            <a:spAutoFit/>
          </a:bodyPr>
          <a:lstStyle/>
          <a:p>
            <a:r>
              <a:rPr lang="en-US" dirty="0"/>
              <a:t> </a:t>
            </a:r>
          </a:p>
        </p:txBody>
      </p:sp>
      <p:sp>
        <p:nvSpPr>
          <p:cNvPr id="35" name="TextBox 34">
            <a:extLst>
              <a:ext uri="{FF2B5EF4-FFF2-40B4-BE49-F238E27FC236}">
                <a16:creationId xmlns:a16="http://schemas.microsoft.com/office/drawing/2014/main" id="{C55F55F6-4502-4F5F-9783-5BE2A2784158}"/>
              </a:ext>
            </a:extLst>
          </p:cNvPr>
          <p:cNvSpPr txBox="1"/>
          <p:nvPr/>
        </p:nvSpPr>
        <p:spPr>
          <a:xfrm>
            <a:off x="7835367" y="3873400"/>
            <a:ext cx="1117969" cy="369332"/>
          </a:xfrm>
          <a:prstGeom prst="rect">
            <a:avLst/>
          </a:prstGeom>
          <a:noFill/>
        </p:spPr>
        <p:txBody>
          <a:bodyPr wrap="square" rtlCol="0">
            <a:spAutoFit/>
          </a:bodyPr>
          <a:lstStyle/>
          <a:p>
            <a:r>
              <a:rPr lang="en-US" dirty="0"/>
              <a:t>= </a:t>
            </a:r>
            <a:r>
              <a:rPr lang="en-US" dirty="0">
                <a:solidFill>
                  <a:srgbClr val="FF0000"/>
                </a:solidFill>
              </a:rPr>
              <a:t>“69-92”</a:t>
            </a:r>
          </a:p>
        </p:txBody>
      </p:sp>
      <p:sp>
        <p:nvSpPr>
          <p:cNvPr id="34" name="TextBox 33">
            <a:extLst>
              <a:ext uri="{FF2B5EF4-FFF2-40B4-BE49-F238E27FC236}">
                <a16:creationId xmlns:a16="http://schemas.microsoft.com/office/drawing/2014/main" id="{4EC5F103-E1BB-4538-86E5-E83B531015D8}"/>
              </a:ext>
            </a:extLst>
          </p:cNvPr>
          <p:cNvSpPr txBox="1"/>
          <p:nvPr/>
        </p:nvSpPr>
        <p:spPr>
          <a:xfrm>
            <a:off x="3317071" y="2626907"/>
            <a:ext cx="5526447" cy="954107"/>
          </a:xfrm>
          <a:prstGeom prst="rect">
            <a:avLst/>
          </a:prstGeom>
          <a:noFill/>
        </p:spPr>
        <p:txBody>
          <a:bodyPr wrap="square" rtlCol="0">
            <a:spAutoFit/>
          </a:bodyPr>
          <a:lstStyle/>
          <a:p>
            <a:pPr algn="ctr"/>
            <a:r>
              <a:rPr lang="en-US" sz="2000" b="1" i="1" dirty="0"/>
              <a:t>Extract Data to Build a Group Number</a:t>
            </a:r>
          </a:p>
          <a:p>
            <a:pPr algn="ctr"/>
            <a:r>
              <a:rPr lang="en-US" dirty="0"/>
              <a:t>Group numbers can be a receiver phone number, IP address or other grouping data.</a:t>
            </a:r>
          </a:p>
        </p:txBody>
      </p:sp>
      <p:sp>
        <p:nvSpPr>
          <p:cNvPr id="15" name="Title 2">
            <a:extLst>
              <a:ext uri="{FF2B5EF4-FFF2-40B4-BE49-F238E27FC236}">
                <a16:creationId xmlns:a16="http://schemas.microsoft.com/office/drawing/2014/main" id="{FADA76EE-AB40-49AE-A91B-B49BA6D82A08}"/>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SRM Mapping Setup</a:t>
            </a:r>
          </a:p>
        </p:txBody>
      </p:sp>
    </p:spTree>
    <p:extLst>
      <p:ext uri="{BB962C8B-B14F-4D97-AF65-F5344CB8AC3E}">
        <p14:creationId xmlns:p14="http://schemas.microsoft.com/office/powerpoint/2010/main" val="247994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12"/>
                                        </p:tgtEl>
                                        <p:attrNameLst>
                                          <p:attrName>style.opacity</p:attrName>
                                        </p:attrNameLst>
                                      </p:cBhvr>
                                      <p:to>
                                        <p:strVal val="0.25"/>
                                      </p:to>
                                    </p:set>
                                    <p:animEffect filter="image" prLst="opacity: 0.25">
                                      <p:cBhvr rctx="IE">
                                        <p:cTn id="7" dur="indefinite"/>
                                        <p:tgtEl>
                                          <p:spTgt spid="12"/>
                                        </p:tgtEl>
                                      </p:cBhvr>
                                    </p:animEffect>
                                  </p:childTnLst>
                                </p:cTn>
                              </p:par>
                            </p:childTnLst>
                          </p:cTn>
                        </p:par>
                        <p:par>
                          <p:cTn id="8" fill="hold">
                            <p:stCondLst>
                              <p:cond delay="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childTnLst>
                                </p:cTn>
                              </p:par>
                            </p:childTnLst>
                          </p:cTn>
                        </p:par>
                        <p:par>
                          <p:cTn id="12" fill="hold">
                            <p:stCondLst>
                              <p:cond delay="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750"/>
                                        <p:tgtEl>
                                          <p:spTgt spid="17"/>
                                        </p:tgtEl>
                                      </p:cBhvr>
                                    </p:animEffect>
                                  </p:childTnLst>
                                </p:cTn>
                              </p:par>
                              <p:par>
                                <p:cTn id="16" presetID="22" presetClass="entr" presetSubtype="8" fill="hold" grpId="0" nodeType="withEffect">
                                  <p:stCondLst>
                                    <p:cond delay="50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750"/>
                                        <p:tgtEl>
                                          <p:spTgt spid="23"/>
                                        </p:tgtEl>
                                      </p:cBhvr>
                                    </p:animEffect>
                                  </p:childTnLst>
                                </p:cTn>
                              </p:par>
                            </p:childTnLst>
                          </p:cTn>
                        </p:par>
                        <p:par>
                          <p:cTn id="19" fill="hold">
                            <p:stCondLst>
                              <p:cond delay="2000"/>
                            </p:stCondLst>
                            <p:childTnLst>
                              <p:par>
                                <p:cTn id="20" presetID="2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750"/>
                                        <p:tgtEl>
                                          <p:spTgt spid="10"/>
                                        </p:tgtEl>
                                      </p:cBhvr>
                                    </p:animEffect>
                                  </p:childTnLst>
                                </p:cTn>
                              </p:par>
                            </p:childTnLst>
                          </p:cTn>
                        </p:par>
                        <p:par>
                          <p:cTn id="23" fill="hold">
                            <p:stCondLst>
                              <p:cond delay="2750"/>
                            </p:stCondLst>
                            <p:childTnLst>
                              <p:par>
                                <p:cTn id="24" presetID="22" presetClass="entr" presetSubtype="4"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750"/>
                                        <p:tgtEl>
                                          <p:spTgt spid="19"/>
                                        </p:tgtEl>
                                      </p:cBhvr>
                                    </p:animEffect>
                                  </p:childTnLst>
                                </p:cTn>
                              </p:par>
                            </p:childTnLst>
                          </p:cTn>
                        </p:par>
                        <p:par>
                          <p:cTn id="27" fill="hold">
                            <p:stCondLst>
                              <p:cond delay="3500"/>
                            </p:stCondLst>
                            <p:childTnLst>
                              <p:par>
                                <p:cTn id="28" presetID="10"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750"/>
                                        <p:tgtEl>
                                          <p:spTgt spid="20"/>
                                        </p:tgtEl>
                                      </p:cBhvr>
                                    </p:animEffect>
                                  </p:childTnLst>
                                </p:cTn>
                              </p:par>
                            </p:childTnLst>
                          </p:cTn>
                        </p:par>
                        <p:par>
                          <p:cTn id="31" fill="hold">
                            <p:stCondLst>
                              <p:cond delay="4250"/>
                            </p:stCondLst>
                            <p:childTnLst>
                              <p:par>
                                <p:cTn id="32" presetID="22" presetClass="entr" presetSubtype="4"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750"/>
                                        <p:tgtEl>
                                          <p:spTgt spid="27"/>
                                        </p:tgtEl>
                                      </p:cBhvr>
                                    </p:animEffect>
                                  </p:childTnLst>
                                </p:cTn>
                              </p:par>
                            </p:childTnLst>
                          </p:cTn>
                        </p:par>
                        <p:par>
                          <p:cTn id="35" fill="hold">
                            <p:stCondLst>
                              <p:cond delay="5000"/>
                            </p:stCondLst>
                            <p:childTnLst>
                              <p:par>
                                <p:cTn id="36" presetID="22" presetClass="entr" presetSubtype="4"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5750"/>
                            </p:stCondLst>
                            <p:childTnLst>
                              <p:par>
                                <p:cTn id="40" presetID="22" presetClass="entr" presetSubtype="8"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0"/>
      <p:bldP spid="23" grpId="0"/>
      <p:bldP spid="35"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B9F1275-A035-4B2A-9BA7-A623726E7D12}"/>
              </a:ext>
            </a:extLst>
          </p:cNvPr>
          <p:cNvPicPr>
            <a:picLocks noChangeAspect="1"/>
          </p:cNvPicPr>
          <p:nvPr/>
        </p:nvPicPr>
        <p:blipFill>
          <a:blip r:embed="rId3"/>
          <a:stretch>
            <a:fillRect/>
          </a:stretch>
        </p:blipFill>
        <p:spPr>
          <a:xfrm>
            <a:off x="2400680" y="1327401"/>
            <a:ext cx="7690800" cy="5298557"/>
          </a:xfrm>
          <a:prstGeom prst="rect">
            <a:avLst/>
          </a:prstGeom>
          <a:ln>
            <a:solidFill>
              <a:schemeClr val="tx1"/>
            </a:solidFill>
          </a:ln>
        </p:spPr>
      </p:pic>
      <p:pic>
        <p:nvPicPr>
          <p:cNvPr id="36" name="Picture 35">
            <a:extLst>
              <a:ext uri="{FF2B5EF4-FFF2-40B4-BE49-F238E27FC236}">
                <a16:creationId xmlns:a16="http://schemas.microsoft.com/office/drawing/2014/main" id="{FAA1D203-829D-495E-B7DB-EFCBB5E97D4F}"/>
              </a:ext>
            </a:extLst>
          </p:cNvPr>
          <p:cNvPicPr>
            <a:picLocks noChangeAspect="1"/>
          </p:cNvPicPr>
          <p:nvPr/>
        </p:nvPicPr>
        <p:blipFill rotWithShape="1">
          <a:blip r:embed="rId3"/>
          <a:srcRect t="14715" r="83006" b="73948"/>
          <a:stretch/>
        </p:blipFill>
        <p:spPr>
          <a:xfrm>
            <a:off x="2399578" y="2105977"/>
            <a:ext cx="1306968" cy="600700"/>
          </a:xfrm>
          <a:prstGeom prst="rect">
            <a:avLst/>
          </a:prstGeom>
          <a:ln>
            <a:noFill/>
          </a:ln>
        </p:spPr>
      </p:pic>
      <p:cxnSp>
        <p:nvCxnSpPr>
          <p:cNvPr id="10" name="Connector: Curved 9">
            <a:extLst>
              <a:ext uri="{FF2B5EF4-FFF2-40B4-BE49-F238E27FC236}">
                <a16:creationId xmlns:a16="http://schemas.microsoft.com/office/drawing/2014/main" id="{45FE2A9D-2200-49CF-9023-F2A32B5A158E}"/>
              </a:ext>
            </a:extLst>
          </p:cNvPr>
          <p:cNvCxnSpPr>
            <a:cxnSpLocks/>
            <a:stCxn id="31" idx="3"/>
            <a:endCxn id="19" idx="2"/>
          </p:cNvCxnSpPr>
          <p:nvPr/>
        </p:nvCxnSpPr>
        <p:spPr>
          <a:xfrm>
            <a:off x="2920978" y="2623465"/>
            <a:ext cx="3175197" cy="1615826"/>
          </a:xfrm>
          <a:prstGeom prst="curvedConnector4">
            <a:avLst>
              <a:gd name="adj1" fmla="val 15975"/>
              <a:gd name="adj2" fmla="val 112909"/>
            </a:avLst>
          </a:prstGeom>
          <a:ln>
            <a:tailEnd type="triangle"/>
          </a:ln>
        </p:spPr>
        <p:style>
          <a:lnRef idx="2">
            <a:schemeClr val="accent2"/>
          </a:lnRef>
          <a:fillRef idx="0">
            <a:schemeClr val="accent2"/>
          </a:fillRef>
          <a:effectRef idx="1">
            <a:schemeClr val="accent2"/>
          </a:effectRef>
          <a:fontRef idx="minor">
            <a:schemeClr val="tx1"/>
          </a:fontRef>
        </p:style>
      </p:cxnSp>
      <p:sp>
        <p:nvSpPr>
          <p:cNvPr id="17" name="TextBox 16">
            <a:extLst>
              <a:ext uri="{FF2B5EF4-FFF2-40B4-BE49-F238E27FC236}">
                <a16:creationId xmlns:a16="http://schemas.microsoft.com/office/drawing/2014/main" id="{09867DF5-67FC-4807-A93F-796E6879CB24}"/>
              </a:ext>
            </a:extLst>
          </p:cNvPr>
          <p:cNvSpPr txBox="1"/>
          <p:nvPr/>
        </p:nvSpPr>
        <p:spPr>
          <a:xfrm>
            <a:off x="3960175" y="3869959"/>
            <a:ext cx="1742023" cy="369332"/>
          </a:xfrm>
          <a:prstGeom prst="rect">
            <a:avLst/>
          </a:prstGeom>
          <a:noFill/>
        </p:spPr>
        <p:txBody>
          <a:bodyPr wrap="square" rtlCol="0">
            <a:spAutoFit/>
          </a:bodyPr>
          <a:lstStyle/>
          <a:p>
            <a:r>
              <a:rPr lang="en-US" dirty="0">
                <a:solidFill>
                  <a:srgbClr val="FF0000"/>
                </a:solidFill>
              </a:rPr>
              <a:t>[RLP] </a:t>
            </a:r>
            <a:r>
              <a:rPr lang="en-US" dirty="0"/>
              <a:t>= Lookup (</a:t>
            </a:r>
          </a:p>
        </p:txBody>
      </p:sp>
      <p:sp>
        <p:nvSpPr>
          <p:cNvPr id="19" name="TextBox 18">
            <a:extLst>
              <a:ext uri="{FF2B5EF4-FFF2-40B4-BE49-F238E27FC236}">
                <a16:creationId xmlns:a16="http://schemas.microsoft.com/office/drawing/2014/main" id="{DF608588-1EB6-441B-B787-DCCED1779D76}"/>
              </a:ext>
            </a:extLst>
          </p:cNvPr>
          <p:cNvSpPr txBox="1"/>
          <p:nvPr/>
        </p:nvSpPr>
        <p:spPr>
          <a:xfrm>
            <a:off x="5550669" y="3869959"/>
            <a:ext cx="1091011" cy="369332"/>
          </a:xfrm>
          <a:prstGeom prst="rect">
            <a:avLst/>
          </a:prstGeom>
          <a:noFill/>
        </p:spPr>
        <p:txBody>
          <a:bodyPr wrap="square" rtlCol="0">
            <a:spAutoFit/>
          </a:bodyPr>
          <a:lstStyle/>
          <a:p>
            <a:r>
              <a:rPr lang="en-US" dirty="0"/>
              <a:t>[</a:t>
            </a:r>
            <a:r>
              <a:rPr lang="en-US" dirty="0" err="1"/>
              <a:t>CityCS</a:t>
            </a:r>
            <a:r>
              <a:rPr lang="en-US" dirty="0"/>
              <a:t>] ,</a:t>
            </a:r>
          </a:p>
        </p:txBody>
      </p:sp>
      <p:sp>
        <p:nvSpPr>
          <p:cNvPr id="21" name="TextBox 20">
            <a:extLst>
              <a:ext uri="{FF2B5EF4-FFF2-40B4-BE49-F238E27FC236}">
                <a16:creationId xmlns:a16="http://schemas.microsoft.com/office/drawing/2014/main" id="{CF309F77-15B3-4E35-B991-2936915B845C}"/>
              </a:ext>
            </a:extLst>
          </p:cNvPr>
          <p:cNvSpPr txBox="1"/>
          <p:nvPr/>
        </p:nvSpPr>
        <p:spPr>
          <a:xfrm>
            <a:off x="6509812" y="3869959"/>
            <a:ext cx="947782" cy="369332"/>
          </a:xfrm>
          <a:prstGeom prst="rect">
            <a:avLst/>
          </a:prstGeom>
          <a:noFill/>
        </p:spPr>
        <p:txBody>
          <a:bodyPr wrap="square" rtlCol="0">
            <a:spAutoFit/>
          </a:bodyPr>
          <a:lstStyle/>
          <a:p>
            <a:r>
              <a:rPr lang="en-US" dirty="0"/>
              <a:t>“89-92”</a:t>
            </a:r>
          </a:p>
        </p:txBody>
      </p:sp>
      <p:sp>
        <p:nvSpPr>
          <p:cNvPr id="23" name="TextBox 22">
            <a:extLst>
              <a:ext uri="{FF2B5EF4-FFF2-40B4-BE49-F238E27FC236}">
                <a16:creationId xmlns:a16="http://schemas.microsoft.com/office/drawing/2014/main" id="{B5CA3E22-11B0-4201-AAE0-279B694F632B}"/>
              </a:ext>
            </a:extLst>
          </p:cNvPr>
          <p:cNvSpPr txBox="1"/>
          <p:nvPr/>
        </p:nvSpPr>
        <p:spPr>
          <a:xfrm>
            <a:off x="7312679" y="3869957"/>
            <a:ext cx="243756" cy="369332"/>
          </a:xfrm>
          <a:prstGeom prst="rect">
            <a:avLst/>
          </a:prstGeom>
          <a:noFill/>
        </p:spPr>
        <p:txBody>
          <a:bodyPr wrap="square" rtlCol="0">
            <a:spAutoFit/>
          </a:bodyPr>
          <a:lstStyle/>
          <a:p>
            <a:r>
              <a:rPr lang="en-US" dirty="0"/>
              <a:t>)</a:t>
            </a:r>
          </a:p>
        </p:txBody>
      </p:sp>
      <p:sp>
        <p:nvSpPr>
          <p:cNvPr id="31" name="TextBox 30">
            <a:extLst>
              <a:ext uri="{FF2B5EF4-FFF2-40B4-BE49-F238E27FC236}">
                <a16:creationId xmlns:a16="http://schemas.microsoft.com/office/drawing/2014/main" id="{355A9612-A714-41CA-AAF6-C487976BD1DC}"/>
              </a:ext>
            </a:extLst>
          </p:cNvPr>
          <p:cNvSpPr txBox="1"/>
          <p:nvPr/>
        </p:nvSpPr>
        <p:spPr>
          <a:xfrm>
            <a:off x="2698703" y="2438799"/>
            <a:ext cx="222275" cy="369332"/>
          </a:xfrm>
          <a:prstGeom prst="rect">
            <a:avLst/>
          </a:prstGeom>
          <a:noFill/>
        </p:spPr>
        <p:txBody>
          <a:bodyPr wrap="square" rtlCol="0">
            <a:spAutoFit/>
          </a:bodyPr>
          <a:lstStyle/>
          <a:p>
            <a:r>
              <a:rPr lang="en-US" dirty="0"/>
              <a:t> </a:t>
            </a:r>
          </a:p>
        </p:txBody>
      </p:sp>
      <p:sp>
        <p:nvSpPr>
          <p:cNvPr id="35" name="TextBox 34">
            <a:extLst>
              <a:ext uri="{FF2B5EF4-FFF2-40B4-BE49-F238E27FC236}">
                <a16:creationId xmlns:a16="http://schemas.microsoft.com/office/drawing/2014/main" id="{C55F55F6-4502-4F5F-9783-5BE2A2784158}"/>
              </a:ext>
            </a:extLst>
          </p:cNvPr>
          <p:cNvSpPr txBox="1"/>
          <p:nvPr/>
        </p:nvSpPr>
        <p:spPr>
          <a:xfrm>
            <a:off x="7515003" y="3869959"/>
            <a:ext cx="1117969" cy="369332"/>
          </a:xfrm>
          <a:prstGeom prst="rect">
            <a:avLst/>
          </a:prstGeom>
          <a:noFill/>
        </p:spPr>
        <p:txBody>
          <a:bodyPr wrap="square" rtlCol="0">
            <a:spAutoFit/>
          </a:bodyPr>
          <a:lstStyle/>
          <a:p>
            <a:r>
              <a:rPr lang="en-US" dirty="0"/>
              <a:t>= </a:t>
            </a:r>
            <a:r>
              <a:rPr lang="en-US" dirty="0">
                <a:solidFill>
                  <a:srgbClr val="FF0000"/>
                </a:solidFill>
              </a:rPr>
              <a:t>“00I1”</a:t>
            </a:r>
          </a:p>
        </p:txBody>
      </p:sp>
      <p:sp>
        <p:nvSpPr>
          <p:cNvPr id="34" name="TextBox 33">
            <a:extLst>
              <a:ext uri="{FF2B5EF4-FFF2-40B4-BE49-F238E27FC236}">
                <a16:creationId xmlns:a16="http://schemas.microsoft.com/office/drawing/2014/main" id="{4EC5F103-E1BB-4538-86E5-E83B531015D8}"/>
              </a:ext>
            </a:extLst>
          </p:cNvPr>
          <p:cNvSpPr txBox="1"/>
          <p:nvPr/>
        </p:nvSpPr>
        <p:spPr>
          <a:xfrm>
            <a:off x="3855219" y="2623466"/>
            <a:ext cx="4672483" cy="954107"/>
          </a:xfrm>
          <a:prstGeom prst="rect">
            <a:avLst/>
          </a:prstGeom>
          <a:noFill/>
        </p:spPr>
        <p:txBody>
          <a:bodyPr wrap="square" rtlCol="0">
            <a:spAutoFit/>
          </a:bodyPr>
          <a:lstStyle/>
          <a:p>
            <a:pPr algn="ctr"/>
            <a:r>
              <a:rPr lang="en-US" sz="2000" b="1" i="1" dirty="0"/>
              <a:t>Map the Group Number to a Prefix</a:t>
            </a:r>
          </a:p>
          <a:p>
            <a:pPr algn="ctr"/>
            <a:r>
              <a:rPr lang="en-US" dirty="0"/>
              <a:t>Store a account number prefix list with the mapping utility.</a:t>
            </a:r>
          </a:p>
        </p:txBody>
      </p:sp>
      <p:pic>
        <p:nvPicPr>
          <p:cNvPr id="18" name="Picture 17">
            <a:extLst>
              <a:ext uri="{FF2B5EF4-FFF2-40B4-BE49-F238E27FC236}">
                <a16:creationId xmlns:a16="http://schemas.microsoft.com/office/drawing/2014/main" id="{38488591-D971-4F7D-A43F-5B08AA92196A}"/>
              </a:ext>
            </a:extLst>
          </p:cNvPr>
          <p:cNvPicPr>
            <a:picLocks noChangeAspect="1"/>
          </p:cNvPicPr>
          <p:nvPr/>
        </p:nvPicPr>
        <p:blipFill>
          <a:blip r:embed="rId4"/>
          <a:stretch>
            <a:fillRect/>
          </a:stretch>
        </p:blipFill>
        <p:spPr>
          <a:xfrm>
            <a:off x="4649151" y="4660374"/>
            <a:ext cx="3193859" cy="2350026"/>
          </a:xfrm>
          <a:prstGeom prst="rect">
            <a:avLst/>
          </a:prstGeom>
          <a:ln w="12700">
            <a:solidFill>
              <a:schemeClr val="tx2">
                <a:lumMod val="40000"/>
                <a:lumOff val="60000"/>
              </a:schemeClr>
            </a:solidFill>
          </a:ln>
        </p:spPr>
      </p:pic>
      <p:cxnSp>
        <p:nvCxnSpPr>
          <p:cNvPr id="32" name="Connector: Curved 31">
            <a:extLst>
              <a:ext uri="{FF2B5EF4-FFF2-40B4-BE49-F238E27FC236}">
                <a16:creationId xmlns:a16="http://schemas.microsoft.com/office/drawing/2014/main" id="{99F67917-703A-4441-AB54-537D00DD3188}"/>
              </a:ext>
            </a:extLst>
          </p:cNvPr>
          <p:cNvCxnSpPr>
            <a:stCxn id="18" idx="0"/>
            <a:endCxn id="21" idx="2"/>
          </p:cNvCxnSpPr>
          <p:nvPr/>
        </p:nvCxnSpPr>
        <p:spPr>
          <a:xfrm rot="5400000" flipH="1" flipV="1">
            <a:off x="6404351" y="4081023"/>
            <a:ext cx="421083" cy="737623"/>
          </a:xfrm>
          <a:prstGeom prst="curvedConnector3">
            <a:avLst/>
          </a:prstGeom>
          <a:ln>
            <a:tailEnd type="triangle"/>
          </a:ln>
        </p:spPr>
        <p:style>
          <a:lnRef idx="2">
            <a:schemeClr val="accent2"/>
          </a:lnRef>
          <a:fillRef idx="0">
            <a:schemeClr val="accent2"/>
          </a:fillRef>
          <a:effectRef idx="1">
            <a:schemeClr val="accent2"/>
          </a:effectRef>
          <a:fontRef idx="minor">
            <a:schemeClr val="tx1"/>
          </a:fontRef>
        </p:style>
      </p:cxnSp>
      <p:sp>
        <p:nvSpPr>
          <p:cNvPr id="14" name="Title 2">
            <a:extLst>
              <a:ext uri="{FF2B5EF4-FFF2-40B4-BE49-F238E27FC236}">
                <a16:creationId xmlns:a16="http://schemas.microsoft.com/office/drawing/2014/main" id="{D8A3E3A2-CF50-435F-8321-AD9A4F37FEF6}"/>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SRM Mapping Setup</a:t>
            </a:r>
          </a:p>
        </p:txBody>
      </p:sp>
    </p:spTree>
    <p:extLst>
      <p:ext uri="{BB962C8B-B14F-4D97-AF65-F5344CB8AC3E}">
        <p14:creationId xmlns:p14="http://schemas.microsoft.com/office/powerpoint/2010/main" val="338491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12"/>
                                        </p:tgtEl>
                                        <p:attrNameLst>
                                          <p:attrName>style.opacity</p:attrName>
                                        </p:attrNameLst>
                                      </p:cBhvr>
                                      <p:to>
                                        <p:strVal val="0.25"/>
                                      </p:to>
                                    </p:set>
                                    <p:animEffect filter="image" prLst="opacity: 0.25">
                                      <p:cBhvr rctx="IE">
                                        <p:cTn id="7" dur="indefinite"/>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75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750"/>
                                        <p:tgtEl>
                                          <p:spTgt spid="34"/>
                                        </p:tgtEl>
                                      </p:cBhvr>
                                    </p:animEffect>
                                  </p:childTnLst>
                                </p:cTn>
                              </p:par>
                            </p:childTnLst>
                          </p:cTn>
                        </p:par>
                        <p:par>
                          <p:cTn id="14" fill="hold">
                            <p:stCondLst>
                              <p:cond delay="750"/>
                            </p:stCondLst>
                            <p:childTnLst>
                              <p:par>
                                <p:cTn id="15" presetID="22" presetClass="entr" presetSubtype="8" fill="hold" grpId="0" nodeType="after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750"/>
                                        <p:tgtEl>
                                          <p:spTgt spid="17"/>
                                        </p:tgtEl>
                                      </p:cBhvr>
                                    </p:animEffect>
                                  </p:childTnLst>
                                </p:cTn>
                              </p:par>
                              <p:par>
                                <p:cTn id="18" presetID="22" presetClass="entr" presetSubtype="8" fill="hold" grpId="0" nodeType="withEffect">
                                  <p:stCondLst>
                                    <p:cond delay="50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750"/>
                                        <p:tgtEl>
                                          <p:spTgt spid="23"/>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750"/>
                                        <p:tgtEl>
                                          <p:spTgt spid="10"/>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750"/>
                                        <p:tgtEl>
                                          <p:spTgt spid="19"/>
                                        </p:tgtEl>
                                      </p:cBhvr>
                                    </p:animEffect>
                                  </p:childTnLst>
                                </p:cTn>
                              </p:par>
                            </p:childTnLst>
                          </p:cTn>
                        </p:par>
                        <p:par>
                          <p:cTn id="29" fill="hold">
                            <p:stCondLst>
                              <p:cond delay="3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childTnLst>
                                </p:cTn>
                              </p:par>
                            </p:childTnLst>
                          </p:cTn>
                        </p:par>
                        <p:par>
                          <p:cTn id="33" fill="hold">
                            <p:stCondLst>
                              <p:cond delay="4250"/>
                            </p:stCondLst>
                            <p:childTnLst>
                              <p:par>
                                <p:cTn id="34" presetID="22" presetClass="entr" presetSubtype="4" fill="hold" nodeType="afterEffect">
                                  <p:stCondLst>
                                    <p:cond delay="100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750"/>
                                        <p:tgtEl>
                                          <p:spTgt spid="32"/>
                                        </p:tgtEl>
                                      </p:cBhvr>
                                    </p:animEffect>
                                  </p:childTnLst>
                                </p:cTn>
                              </p:par>
                            </p:childTnLst>
                          </p:cTn>
                        </p:par>
                        <p:par>
                          <p:cTn id="37" fill="hold">
                            <p:stCondLst>
                              <p:cond delay="6000"/>
                            </p:stCondLst>
                            <p:childTnLst>
                              <p:par>
                                <p:cTn id="38" presetID="22" presetClass="entr" presetSubtype="4"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750"/>
                                        <p:tgtEl>
                                          <p:spTgt spid="21"/>
                                        </p:tgtEl>
                                      </p:cBhvr>
                                    </p:animEffect>
                                  </p:childTnLst>
                                </p:cTn>
                              </p:par>
                            </p:childTnLst>
                          </p:cTn>
                        </p:par>
                        <p:par>
                          <p:cTn id="41" fill="hold">
                            <p:stCondLst>
                              <p:cond delay="6750"/>
                            </p:stCondLst>
                            <p:childTnLst>
                              <p:par>
                                <p:cTn id="42" presetID="22" presetClass="entr" presetSubtype="8"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left)">
                                      <p:cBhvr>
                                        <p:cTn id="44"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3" grpId="0"/>
      <p:bldP spid="35" grpId="0"/>
      <p:bldP spid="3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B9F1275-A035-4B2A-9BA7-A623726E7D12}"/>
              </a:ext>
            </a:extLst>
          </p:cNvPr>
          <p:cNvPicPr>
            <a:picLocks noChangeAspect="1"/>
          </p:cNvPicPr>
          <p:nvPr/>
        </p:nvPicPr>
        <p:blipFill>
          <a:blip r:embed="rId3"/>
          <a:stretch>
            <a:fillRect/>
          </a:stretch>
        </p:blipFill>
        <p:spPr>
          <a:xfrm>
            <a:off x="2400680" y="1330842"/>
            <a:ext cx="7690800" cy="5298557"/>
          </a:xfrm>
          <a:prstGeom prst="rect">
            <a:avLst/>
          </a:prstGeom>
          <a:ln>
            <a:solidFill>
              <a:schemeClr val="tx1"/>
            </a:solidFill>
          </a:ln>
        </p:spPr>
      </p:pic>
      <p:pic>
        <p:nvPicPr>
          <p:cNvPr id="2" name="Picture 1">
            <a:extLst>
              <a:ext uri="{FF2B5EF4-FFF2-40B4-BE49-F238E27FC236}">
                <a16:creationId xmlns:a16="http://schemas.microsoft.com/office/drawing/2014/main" id="{C7700302-F956-4926-B31A-5401A8C10A6D}"/>
              </a:ext>
            </a:extLst>
          </p:cNvPr>
          <p:cNvPicPr>
            <a:picLocks noChangeAspect="1"/>
          </p:cNvPicPr>
          <p:nvPr/>
        </p:nvPicPr>
        <p:blipFill rotWithShape="1">
          <a:blip r:embed="rId3"/>
          <a:srcRect t="89314" b="1"/>
          <a:stretch/>
        </p:blipFill>
        <p:spPr>
          <a:xfrm>
            <a:off x="2400685" y="6063266"/>
            <a:ext cx="7690800" cy="566134"/>
          </a:xfrm>
          <a:prstGeom prst="rect">
            <a:avLst/>
          </a:prstGeom>
          <a:ln>
            <a:noFill/>
          </a:ln>
        </p:spPr>
      </p:pic>
      <p:cxnSp>
        <p:nvCxnSpPr>
          <p:cNvPr id="10" name="Connector: Curved 9">
            <a:extLst>
              <a:ext uri="{FF2B5EF4-FFF2-40B4-BE49-F238E27FC236}">
                <a16:creationId xmlns:a16="http://schemas.microsoft.com/office/drawing/2014/main" id="{45FE2A9D-2200-49CF-9023-F2A32B5A158E}"/>
              </a:ext>
            </a:extLst>
          </p:cNvPr>
          <p:cNvCxnSpPr>
            <a:cxnSpLocks/>
            <a:stCxn id="31" idx="0"/>
            <a:endCxn id="19" idx="2"/>
          </p:cNvCxnSpPr>
          <p:nvPr/>
        </p:nvCxnSpPr>
        <p:spPr>
          <a:xfrm rot="5400000" flipH="1" flipV="1">
            <a:off x="4678967" y="4631898"/>
            <a:ext cx="1820534" cy="1042202"/>
          </a:xfrm>
          <a:prstGeom prst="curvedConnector3">
            <a:avLst/>
          </a:prstGeom>
          <a:ln>
            <a:tailEnd type="triangle"/>
          </a:ln>
        </p:spPr>
        <p:style>
          <a:lnRef idx="2">
            <a:schemeClr val="accent2"/>
          </a:lnRef>
          <a:fillRef idx="0">
            <a:schemeClr val="accent2"/>
          </a:fillRef>
          <a:effectRef idx="1">
            <a:schemeClr val="accent2"/>
          </a:effectRef>
          <a:fontRef idx="minor">
            <a:schemeClr val="tx1"/>
          </a:fontRef>
        </p:style>
      </p:cxnSp>
      <p:sp>
        <p:nvSpPr>
          <p:cNvPr id="17" name="TextBox 16">
            <a:extLst>
              <a:ext uri="{FF2B5EF4-FFF2-40B4-BE49-F238E27FC236}">
                <a16:creationId xmlns:a16="http://schemas.microsoft.com/office/drawing/2014/main" id="{09867DF5-67FC-4807-A93F-796E6879CB24}"/>
              </a:ext>
            </a:extLst>
          </p:cNvPr>
          <p:cNvSpPr txBox="1"/>
          <p:nvPr/>
        </p:nvSpPr>
        <p:spPr>
          <a:xfrm>
            <a:off x="3219311" y="3873400"/>
            <a:ext cx="2482887" cy="369332"/>
          </a:xfrm>
          <a:prstGeom prst="rect">
            <a:avLst/>
          </a:prstGeom>
          <a:noFill/>
        </p:spPr>
        <p:txBody>
          <a:bodyPr wrap="square" rtlCol="0">
            <a:spAutoFit/>
          </a:bodyPr>
          <a:lstStyle/>
          <a:p>
            <a:r>
              <a:rPr lang="en-US" dirty="0">
                <a:solidFill>
                  <a:srgbClr val="FF0000"/>
                </a:solidFill>
              </a:rPr>
              <a:t>[Sub Padded] </a:t>
            </a:r>
            <a:r>
              <a:rPr lang="en-US" dirty="0"/>
              <a:t>= </a:t>
            </a:r>
            <a:r>
              <a:rPr lang="en-US" dirty="0" err="1"/>
              <a:t>LeftPad</a:t>
            </a:r>
            <a:r>
              <a:rPr lang="en-US" dirty="0"/>
              <a:t> (</a:t>
            </a:r>
          </a:p>
        </p:txBody>
      </p:sp>
      <p:sp>
        <p:nvSpPr>
          <p:cNvPr id="19" name="TextBox 18">
            <a:extLst>
              <a:ext uri="{FF2B5EF4-FFF2-40B4-BE49-F238E27FC236}">
                <a16:creationId xmlns:a16="http://schemas.microsoft.com/office/drawing/2014/main" id="{DF608588-1EB6-441B-B787-DCCED1779D76}"/>
              </a:ext>
            </a:extLst>
          </p:cNvPr>
          <p:cNvSpPr txBox="1"/>
          <p:nvPr/>
        </p:nvSpPr>
        <p:spPr>
          <a:xfrm>
            <a:off x="5577365" y="3873400"/>
            <a:ext cx="1065941" cy="369332"/>
          </a:xfrm>
          <a:prstGeom prst="rect">
            <a:avLst/>
          </a:prstGeom>
          <a:noFill/>
        </p:spPr>
        <p:txBody>
          <a:bodyPr wrap="square" rtlCol="0">
            <a:spAutoFit/>
          </a:bodyPr>
          <a:lstStyle/>
          <a:p>
            <a:r>
              <a:rPr lang="en-US" dirty="0"/>
              <a:t>[</a:t>
            </a:r>
            <a:r>
              <a:rPr lang="en-US" dirty="0" err="1"/>
              <a:t>SubsID</a:t>
            </a:r>
            <a:r>
              <a:rPr lang="en-US" dirty="0"/>
              <a:t>] ,</a:t>
            </a:r>
          </a:p>
        </p:txBody>
      </p:sp>
      <p:sp>
        <p:nvSpPr>
          <p:cNvPr id="23" name="TextBox 22">
            <a:extLst>
              <a:ext uri="{FF2B5EF4-FFF2-40B4-BE49-F238E27FC236}">
                <a16:creationId xmlns:a16="http://schemas.microsoft.com/office/drawing/2014/main" id="{B5CA3E22-11B0-4201-AAE0-279B694F632B}"/>
              </a:ext>
            </a:extLst>
          </p:cNvPr>
          <p:cNvSpPr txBox="1"/>
          <p:nvPr/>
        </p:nvSpPr>
        <p:spPr>
          <a:xfrm>
            <a:off x="6520828" y="3873398"/>
            <a:ext cx="1016636" cy="369332"/>
          </a:xfrm>
          <a:prstGeom prst="rect">
            <a:avLst/>
          </a:prstGeom>
          <a:noFill/>
        </p:spPr>
        <p:txBody>
          <a:bodyPr wrap="square" rtlCol="0">
            <a:spAutoFit/>
          </a:bodyPr>
          <a:lstStyle/>
          <a:p>
            <a:r>
              <a:rPr lang="en-US" dirty="0"/>
              <a:t>4 ,  “0” )</a:t>
            </a:r>
          </a:p>
        </p:txBody>
      </p:sp>
      <p:sp>
        <p:nvSpPr>
          <p:cNvPr id="31" name="TextBox 30">
            <a:extLst>
              <a:ext uri="{FF2B5EF4-FFF2-40B4-BE49-F238E27FC236}">
                <a16:creationId xmlns:a16="http://schemas.microsoft.com/office/drawing/2014/main" id="{355A9612-A714-41CA-AAF6-C487976BD1DC}"/>
              </a:ext>
            </a:extLst>
          </p:cNvPr>
          <p:cNvSpPr txBox="1"/>
          <p:nvPr/>
        </p:nvSpPr>
        <p:spPr>
          <a:xfrm>
            <a:off x="4956996" y="6063266"/>
            <a:ext cx="222275" cy="369332"/>
          </a:xfrm>
          <a:prstGeom prst="rect">
            <a:avLst/>
          </a:prstGeom>
          <a:noFill/>
        </p:spPr>
        <p:txBody>
          <a:bodyPr wrap="square" rtlCol="0">
            <a:spAutoFit/>
          </a:bodyPr>
          <a:lstStyle/>
          <a:p>
            <a:r>
              <a:rPr lang="en-US" dirty="0"/>
              <a:t> </a:t>
            </a:r>
          </a:p>
        </p:txBody>
      </p:sp>
      <p:sp>
        <p:nvSpPr>
          <p:cNvPr id="35" name="TextBox 34">
            <a:extLst>
              <a:ext uri="{FF2B5EF4-FFF2-40B4-BE49-F238E27FC236}">
                <a16:creationId xmlns:a16="http://schemas.microsoft.com/office/drawing/2014/main" id="{C55F55F6-4502-4F5F-9783-5BE2A2784158}"/>
              </a:ext>
            </a:extLst>
          </p:cNvPr>
          <p:cNvSpPr txBox="1"/>
          <p:nvPr/>
        </p:nvSpPr>
        <p:spPr>
          <a:xfrm>
            <a:off x="7381517" y="3873400"/>
            <a:ext cx="1117969" cy="369332"/>
          </a:xfrm>
          <a:prstGeom prst="rect">
            <a:avLst/>
          </a:prstGeom>
          <a:noFill/>
        </p:spPr>
        <p:txBody>
          <a:bodyPr wrap="square" rtlCol="0">
            <a:spAutoFit/>
          </a:bodyPr>
          <a:lstStyle/>
          <a:p>
            <a:r>
              <a:rPr lang="en-US" dirty="0"/>
              <a:t>= </a:t>
            </a:r>
            <a:r>
              <a:rPr lang="en-US" dirty="0">
                <a:solidFill>
                  <a:srgbClr val="FF0000"/>
                </a:solidFill>
              </a:rPr>
              <a:t>“6246”</a:t>
            </a:r>
          </a:p>
        </p:txBody>
      </p:sp>
      <p:sp>
        <p:nvSpPr>
          <p:cNvPr id="34" name="TextBox 33">
            <a:extLst>
              <a:ext uri="{FF2B5EF4-FFF2-40B4-BE49-F238E27FC236}">
                <a16:creationId xmlns:a16="http://schemas.microsoft.com/office/drawing/2014/main" id="{4EC5F103-E1BB-4538-86E5-E83B531015D8}"/>
              </a:ext>
            </a:extLst>
          </p:cNvPr>
          <p:cNvSpPr txBox="1"/>
          <p:nvPr/>
        </p:nvSpPr>
        <p:spPr>
          <a:xfrm>
            <a:off x="3317071" y="2626907"/>
            <a:ext cx="5526447" cy="954107"/>
          </a:xfrm>
          <a:prstGeom prst="rect">
            <a:avLst/>
          </a:prstGeom>
          <a:noFill/>
        </p:spPr>
        <p:txBody>
          <a:bodyPr wrap="square" rtlCol="0">
            <a:spAutoFit/>
          </a:bodyPr>
          <a:lstStyle/>
          <a:p>
            <a:pPr algn="ctr"/>
            <a:r>
              <a:rPr lang="en-US" sz="2000" b="1" i="1" dirty="0"/>
              <a:t>Extract and Pad the Unique Bill Reference</a:t>
            </a:r>
          </a:p>
          <a:p>
            <a:pPr algn="ctr"/>
            <a:r>
              <a:rPr lang="en-US" dirty="0"/>
              <a:t>Find and adjust the account number in the bill to match with your data format.  (IE “0” Pad to 4 digits)</a:t>
            </a:r>
          </a:p>
        </p:txBody>
      </p:sp>
      <p:sp>
        <p:nvSpPr>
          <p:cNvPr id="11" name="Title 2">
            <a:extLst>
              <a:ext uri="{FF2B5EF4-FFF2-40B4-BE49-F238E27FC236}">
                <a16:creationId xmlns:a16="http://schemas.microsoft.com/office/drawing/2014/main" id="{E6EF10C2-AEE4-461A-B88F-9F65914E8E68}"/>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SRM Mapping Setup</a:t>
            </a:r>
          </a:p>
        </p:txBody>
      </p:sp>
    </p:spTree>
    <p:extLst>
      <p:ext uri="{BB962C8B-B14F-4D97-AF65-F5344CB8AC3E}">
        <p14:creationId xmlns:p14="http://schemas.microsoft.com/office/powerpoint/2010/main" val="267312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12"/>
                                        </p:tgtEl>
                                        <p:attrNameLst>
                                          <p:attrName>style.opacity</p:attrName>
                                        </p:attrNameLst>
                                      </p:cBhvr>
                                      <p:to>
                                        <p:strVal val="0.25"/>
                                      </p:to>
                                    </p:set>
                                    <p:animEffect filter="image" prLst="opacity: 0.25">
                                      <p:cBhvr rctx="IE">
                                        <p:cTn id="7" dur="indefinite"/>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75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750"/>
                                        <p:tgtEl>
                                          <p:spTgt spid="17"/>
                                        </p:tgtEl>
                                      </p:cBhvr>
                                    </p:animEffect>
                                  </p:childTnLst>
                                </p:cTn>
                              </p:par>
                              <p:par>
                                <p:cTn id="19" presetID="22" presetClass="entr" presetSubtype="8" fill="hold" grpId="0" nodeType="withEffect">
                                  <p:stCondLst>
                                    <p:cond delay="50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750"/>
                                        <p:tgtEl>
                                          <p:spTgt spid="23"/>
                                        </p:tgtEl>
                                      </p:cBhvr>
                                    </p:animEffect>
                                  </p:childTnLst>
                                </p:cTn>
                              </p:par>
                            </p:childTnLst>
                          </p:cTn>
                        </p:par>
                        <p:par>
                          <p:cTn id="22" fill="hold">
                            <p:stCondLst>
                              <p:cond delay="1250"/>
                            </p:stCondLst>
                            <p:childTnLst>
                              <p:par>
                                <p:cTn id="23" presetID="22" presetClass="entr" presetSubtype="4"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750"/>
                                        <p:tgtEl>
                                          <p:spTgt spid="10"/>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750"/>
                                        <p:tgtEl>
                                          <p:spTgt spid="19"/>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left)">
                                      <p:cBhvr>
                                        <p:cTn id="33"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3" grpId="0"/>
      <p:bldP spid="35" grpId="0"/>
      <p:bldP spid="3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B9F1275-A035-4B2A-9BA7-A623726E7D12}"/>
              </a:ext>
            </a:extLst>
          </p:cNvPr>
          <p:cNvPicPr>
            <a:picLocks noChangeAspect="1"/>
          </p:cNvPicPr>
          <p:nvPr/>
        </p:nvPicPr>
        <p:blipFill>
          <a:blip r:embed="rId3"/>
          <a:stretch>
            <a:fillRect/>
          </a:stretch>
        </p:blipFill>
        <p:spPr>
          <a:xfrm>
            <a:off x="2400680" y="1330843"/>
            <a:ext cx="7690800" cy="5298557"/>
          </a:xfrm>
          <a:prstGeom prst="rect">
            <a:avLst/>
          </a:prstGeom>
          <a:ln>
            <a:solidFill>
              <a:schemeClr val="tx1"/>
            </a:solidFill>
          </a:ln>
        </p:spPr>
      </p:pic>
      <p:pic>
        <p:nvPicPr>
          <p:cNvPr id="36" name="Picture 35">
            <a:extLst>
              <a:ext uri="{FF2B5EF4-FFF2-40B4-BE49-F238E27FC236}">
                <a16:creationId xmlns:a16="http://schemas.microsoft.com/office/drawing/2014/main" id="{FAA1D203-829D-495E-B7DB-EFCBB5E97D4F}"/>
              </a:ext>
            </a:extLst>
          </p:cNvPr>
          <p:cNvPicPr>
            <a:picLocks noChangeAspect="1"/>
          </p:cNvPicPr>
          <p:nvPr/>
        </p:nvPicPr>
        <p:blipFill rotWithShape="1">
          <a:blip r:embed="rId3"/>
          <a:srcRect t="14715" r="83006" b="73948"/>
          <a:stretch/>
        </p:blipFill>
        <p:spPr>
          <a:xfrm>
            <a:off x="2399578" y="2109419"/>
            <a:ext cx="1306968" cy="600700"/>
          </a:xfrm>
          <a:prstGeom prst="rect">
            <a:avLst/>
          </a:prstGeom>
          <a:ln>
            <a:noFill/>
          </a:ln>
        </p:spPr>
      </p:pic>
      <p:cxnSp>
        <p:nvCxnSpPr>
          <p:cNvPr id="10" name="Connector: Curved 9">
            <a:extLst>
              <a:ext uri="{FF2B5EF4-FFF2-40B4-BE49-F238E27FC236}">
                <a16:creationId xmlns:a16="http://schemas.microsoft.com/office/drawing/2014/main" id="{45FE2A9D-2200-49CF-9023-F2A32B5A158E}"/>
              </a:ext>
            </a:extLst>
          </p:cNvPr>
          <p:cNvCxnSpPr>
            <a:cxnSpLocks/>
            <a:stCxn id="31" idx="3"/>
            <a:endCxn id="19" idx="0"/>
          </p:cNvCxnSpPr>
          <p:nvPr/>
        </p:nvCxnSpPr>
        <p:spPr>
          <a:xfrm>
            <a:off x="2920978" y="2513445"/>
            <a:ext cx="3598851" cy="1359957"/>
          </a:xfrm>
          <a:prstGeom prst="curvedConnector2">
            <a:avLst/>
          </a:prstGeom>
          <a:ln>
            <a:tailEnd type="triangle"/>
          </a:ln>
        </p:spPr>
        <p:style>
          <a:lnRef idx="2">
            <a:schemeClr val="accent2"/>
          </a:lnRef>
          <a:fillRef idx="0">
            <a:schemeClr val="accent2"/>
          </a:fillRef>
          <a:effectRef idx="1">
            <a:schemeClr val="accent2"/>
          </a:effectRef>
          <a:fontRef idx="minor">
            <a:schemeClr val="tx1"/>
          </a:fontRef>
        </p:style>
      </p:cxnSp>
      <p:sp>
        <p:nvSpPr>
          <p:cNvPr id="17" name="TextBox 16">
            <a:extLst>
              <a:ext uri="{FF2B5EF4-FFF2-40B4-BE49-F238E27FC236}">
                <a16:creationId xmlns:a16="http://schemas.microsoft.com/office/drawing/2014/main" id="{09867DF5-67FC-4807-A93F-796E6879CB24}"/>
              </a:ext>
            </a:extLst>
          </p:cNvPr>
          <p:cNvSpPr txBox="1"/>
          <p:nvPr/>
        </p:nvSpPr>
        <p:spPr>
          <a:xfrm>
            <a:off x="2792410" y="3873401"/>
            <a:ext cx="3897617" cy="369332"/>
          </a:xfrm>
          <a:prstGeom prst="rect">
            <a:avLst/>
          </a:prstGeom>
          <a:noFill/>
        </p:spPr>
        <p:txBody>
          <a:bodyPr wrap="square" rtlCol="0">
            <a:spAutoFit/>
          </a:bodyPr>
          <a:lstStyle/>
          <a:p>
            <a:r>
              <a:rPr lang="en-US" dirty="0">
                <a:solidFill>
                  <a:srgbClr val="FF0000"/>
                </a:solidFill>
              </a:rPr>
              <a:t>[Account Number] </a:t>
            </a:r>
            <a:r>
              <a:rPr lang="en-US" dirty="0"/>
              <a:t>= Concatenate (</a:t>
            </a:r>
          </a:p>
        </p:txBody>
      </p:sp>
      <p:sp>
        <p:nvSpPr>
          <p:cNvPr id="19" name="TextBox 18">
            <a:extLst>
              <a:ext uri="{FF2B5EF4-FFF2-40B4-BE49-F238E27FC236}">
                <a16:creationId xmlns:a16="http://schemas.microsoft.com/office/drawing/2014/main" id="{DF608588-1EB6-441B-B787-DCCED1779D76}"/>
              </a:ext>
            </a:extLst>
          </p:cNvPr>
          <p:cNvSpPr txBox="1"/>
          <p:nvPr/>
        </p:nvSpPr>
        <p:spPr>
          <a:xfrm>
            <a:off x="6096001" y="3873401"/>
            <a:ext cx="847654" cy="369332"/>
          </a:xfrm>
          <a:prstGeom prst="rect">
            <a:avLst/>
          </a:prstGeom>
          <a:noFill/>
        </p:spPr>
        <p:txBody>
          <a:bodyPr wrap="square" rtlCol="0">
            <a:spAutoFit/>
          </a:bodyPr>
          <a:lstStyle/>
          <a:p>
            <a:r>
              <a:rPr lang="en-US" dirty="0"/>
              <a:t>[RLP] ,</a:t>
            </a:r>
          </a:p>
        </p:txBody>
      </p:sp>
      <p:sp>
        <p:nvSpPr>
          <p:cNvPr id="21" name="TextBox 20">
            <a:extLst>
              <a:ext uri="{FF2B5EF4-FFF2-40B4-BE49-F238E27FC236}">
                <a16:creationId xmlns:a16="http://schemas.microsoft.com/office/drawing/2014/main" id="{CF309F77-15B3-4E35-B991-2936915B845C}"/>
              </a:ext>
            </a:extLst>
          </p:cNvPr>
          <p:cNvSpPr txBox="1"/>
          <p:nvPr/>
        </p:nvSpPr>
        <p:spPr>
          <a:xfrm>
            <a:off x="6758793" y="3873401"/>
            <a:ext cx="1437009" cy="369332"/>
          </a:xfrm>
          <a:prstGeom prst="rect">
            <a:avLst/>
          </a:prstGeom>
          <a:noFill/>
        </p:spPr>
        <p:txBody>
          <a:bodyPr wrap="square" rtlCol="0">
            <a:spAutoFit/>
          </a:bodyPr>
          <a:lstStyle/>
          <a:p>
            <a:r>
              <a:rPr lang="en-US" dirty="0"/>
              <a:t>[Sub Padded]</a:t>
            </a:r>
          </a:p>
        </p:txBody>
      </p:sp>
      <p:sp>
        <p:nvSpPr>
          <p:cNvPr id="23" name="TextBox 22">
            <a:extLst>
              <a:ext uri="{FF2B5EF4-FFF2-40B4-BE49-F238E27FC236}">
                <a16:creationId xmlns:a16="http://schemas.microsoft.com/office/drawing/2014/main" id="{B5CA3E22-11B0-4201-AAE0-279B694F632B}"/>
              </a:ext>
            </a:extLst>
          </p:cNvPr>
          <p:cNvSpPr txBox="1"/>
          <p:nvPr/>
        </p:nvSpPr>
        <p:spPr>
          <a:xfrm>
            <a:off x="8086920" y="3873399"/>
            <a:ext cx="243756" cy="369332"/>
          </a:xfrm>
          <a:prstGeom prst="rect">
            <a:avLst/>
          </a:prstGeom>
          <a:noFill/>
        </p:spPr>
        <p:txBody>
          <a:bodyPr wrap="square" rtlCol="0">
            <a:spAutoFit/>
          </a:bodyPr>
          <a:lstStyle/>
          <a:p>
            <a:r>
              <a:rPr lang="en-US" dirty="0"/>
              <a:t>)</a:t>
            </a:r>
          </a:p>
        </p:txBody>
      </p:sp>
      <p:sp>
        <p:nvSpPr>
          <p:cNvPr id="31" name="TextBox 30">
            <a:extLst>
              <a:ext uri="{FF2B5EF4-FFF2-40B4-BE49-F238E27FC236}">
                <a16:creationId xmlns:a16="http://schemas.microsoft.com/office/drawing/2014/main" id="{355A9612-A714-41CA-AAF6-C487976BD1DC}"/>
              </a:ext>
            </a:extLst>
          </p:cNvPr>
          <p:cNvSpPr txBox="1"/>
          <p:nvPr/>
        </p:nvSpPr>
        <p:spPr>
          <a:xfrm>
            <a:off x="2698703" y="2328778"/>
            <a:ext cx="222275" cy="369332"/>
          </a:xfrm>
          <a:prstGeom prst="rect">
            <a:avLst/>
          </a:prstGeom>
          <a:noFill/>
        </p:spPr>
        <p:txBody>
          <a:bodyPr wrap="square" rtlCol="0">
            <a:spAutoFit/>
          </a:bodyPr>
          <a:lstStyle/>
          <a:p>
            <a:r>
              <a:rPr lang="en-US" dirty="0"/>
              <a:t> </a:t>
            </a:r>
          </a:p>
        </p:txBody>
      </p:sp>
      <p:sp>
        <p:nvSpPr>
          <p:cNvPr id="35" name="TextBox 34">
            <a:extLst>
              <a:ext uri="{FF2B5EF4-FFF2-40B4-BE49-F238E27FC236}">
                <a16:creationId xmlns:a16="http://schemas.microsoft.com/office/drawing/2014/main" id="{C55F55F6-4502-4F5F-9783-5BE2A2784158}"/>
              </a:ext>
            </a:extLst>
          </p:cNvPr>
          <p:cNvSpPr txBox="1"/>
          <p:nvPr/>
        </p:nvSpPr>
        <p:spPr>
          <a:xfrm>
            <a:off x="8255875" y="3873401"/>
            <a:ext cx="1538439" cy="369332"/>
          </a:xfrm>
          <a:prstGeom prst="rect">
            <a:avLst/>
          </a:prstGeom>
          <a:noFill/>
        </p:spPr>
        <p:txBody>
          <a:bodyPr wrap="square" rtlCol="0">
            <a:spAutoFit/>
          </a:bodyPr>
          <a:lstStyle/>
          <a:p>
            <a:r>
              <a:rPr lang="en-US" dirty="0"/>
              <a:t>= </a:t>
            </a:r>
            <a:r>
              <a:rPr lang="en-US" dirty="0">
                <a:solidFill>
                  <a:srgbClr val="FF0000"/>
                </a:solidFill>
              </a:rPr>
              <a:t>“00I16246”</a:t>
            </a:r>
          </a:p>
        </p:txBody>
      </p:sp>
      <p:sp>
        <p:nvSpPr>
          <p:cNvPr id="34" name="TextBox 33">
            <a:extLst>
              <a:ext uri="{FF2B5EF4-FFF2-40B4-BE49-F238E27FC236}">
                <a16:creationId xmlns:a16="http://schemas.microsoft.com/office/drawing/2014/main" id="{4EC5F103-E1BB-4538-86E5-E83B531015D8}"/>
              </a:ext>
            </a:extLst>
          </p:cNvPr>
          <p:cNvSpPr txBox="1"/>
          <p:nvPr/>
        </p:nvSpPr>
        <p:spPr>
          <a:xfrm>
            <a:off x="3317071" y="4529137"/>
            <a:ext cx="5526447" cy="954107"/>
          </a:xfrm>
          <a:prstGeom prst="rect">
            <a:avLst/>
          </a:prstGeom>
          <a:noFill/>
        </p:spPr>
        <p:txBody>
          <a:bodyPr wrap="square" rtlCol="0">
            <a:spAutoFit/>
          </a:bodyPr>
          <a:lstStyle/>
          <a:p>
            <a:pPr algn="ctr"/>
            <a:r>
              <a:rPr lang="en-US" sz="2000" b="1" i="1" dirty="0"/>
              <a:t>Bring it All Together</a:t>
            </a:r>
          </a:p>
          <a:p>
            <a:pPr algn="ctr"/>
            <a:r>
              <a:rPr lang="en-US" dirty="0"/>
              <a:t>Take the individual components and merge them as the account number to be used for the matching.</a:t>
            </a:r>
          </a:p>
        </p:txBody>
      </p:sp>
      <p:cxnSp>
        <p:nvCxnSpPr>
          <p:cNvPr id="32" name="Connector: Curved 31">
            <a:extLst>
              <a:ext uri="{FF2B5EF4-FFF2-40B4-BE49-F238E27FC236}">
                <a16:creationId xmlns:a16="http://schemas.microsoft.com/office/drawing/2014/main" id="{99F67917-703A-4441-AB54-537D00DD3188}"/>
              </a:ext>
            </a:extLst>
          </p:cNvPr>
          <p:cNvCxnSpPr>
            <a:cxnSpLocks/>
            <a:stCxn id="28" idx="3"/>
            <a:endCxn id="21" idx="0"/>
          </p:cNvCxnSpPr>
          <p:nvPr/>
        </p:nvCxnSpPr>
        <p:spPr>
          <a:xfrm>
            <a:off x="2992037" y="2411311"/>
            <a:ext cx="4485260" cy="1462090"/>
          </a:xfrm>
          <a:prstGeom prst="curvedConnector2">
            <a:avLst/>
          </a:prstGeom>
          <a:ln>
            <a:tailEnd type="triangle"/>
          </a:ln>
        </p:spPr>
        <p:style>
          <a:lnRef idx="2">
            <a:schemeClr val="accent2"/>
          </a:lnRef>
          <a:fillRef idx="0">
            <a:schemeClr val="accent2"/>
          </a:fillRef>
          <a:effectRef idx="1">
            <a:schemeClr val="accent2"/>
          </a:effectRef>
          <a:fontRef idx="minor">
            <a:schemeClr val="tx1"/>
          </a:fontRef>
        </p:style>
      </p:cxnSp>
      <p:sp>
        <p:nvSpPr>
          <p:cNvPr id="28" name="TextBox 27">
            <a:extLst>
              <a:ext uri="{FF2B5EF4-FFF2-40B4-BE49-F238E27FC236}">
                <a16:creationId xmlns:a16="http://schemas.microsoft.com/office/drawing/2014/main" id="{1BE5B18F-BF89-4D52-80AF-7BABF6E3E9D3}"/>
              </a:ext>
            </a:extLst>
          </p:cNvPr>
          <p:cNvSpPr txBox="1"/>
          <p:nvPr/>
        </p:nvSpPr>
        <p:spPr>
          <a:xfrm>
            <a:off x="2769763" y="2226645"/>
            <a:ext cx="222275" cy="369332"/>
          </a:xfrm>
          <a:prstGeom prst="rect">
            <a:avLst/>
          </a:prstGeom>
          <a:noFill/>
        </p:spPr>
        <p:txBody>
          <a:bodyPr wrap="square" rtlCol="0">
            <a:spAutoFit/>
          </a:bodyPr>
          <a:lstStyle/>
          <a:p>
            <a:r>
              <a:rPr lang="en-US" dirty="0"/>
              <a:t> </a:t>
            </a:r>
          </a:p>
        </p:txBody>
      </p:sp>
      <p:sp>
        <p:nvSpPr>
          <p:cNvPr id="14" name="Title 2">
            <a:extLst>
              <a:ext uri="{FF2B5EF4-FFF2-40B4-BE49-F238E27FC236}">
                <a16:creationId xmlns:a16="http://schemas.microsoft.com/office/drawing/2014/main" id="{C5ABED05-9C19-40BF-90F1-F272F61AD37E}"/>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SRM Mapping Setup</a:t>
            </a:r>
          </a:p>
        </p:txBody>
      </p:sp>
    </p:spTree>
    <p:extLst>
      <p:ext uri="{BB962C8B-B14F-4D97-AF65-F5344CB8AC3E}">
        <p14:creationId xmlns:p14="http://schemas.microsoft.com/office/powerpoint/2010/main" val="165367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12"/>
                                        </p:tgtEl>
                                        <p:attrNameLst>
                                          <p:attrName>style.opacity</p:attrName>
                                        </p:attrNameLst>
                                      </p:cBhvr>
                                      <p:to>
                                        <p:strVal val="0.25"/>
                                      </p:to>
                                    </p:set>
                                    <p:animEffect filter="image" prLst="opacity: 0.25">
                                      <p:cBhvr rctx="IE">
                                        <p:cTn id="7" dur="indefinite"/>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75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750"/>
                                        <p:tgtEl>
                                          <p:spTgt spid="34"/>
                                        </p:tgtEl>
                                      </p:cBhvr>
                                    </p:animEffect>
                                  </p:childTnLst>
                                </p:cTn>
                              </p:par>
                            </p:childTnLst>
                          </p:cTn>
                        </p:par>
                        <p:par>
                          <p:cTn id="14" fill="hold">
                            <p:stCondLst>
                              <p:cond delay="750"/>
                            </p:stCondLst>
                            <p:childTnLst>
                              <p:par>
                                <p:cTn id="15" presetID="22" presetClass="entr" presetSubtype="8" fill="hold" grpId="0" nodeType="after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750"/>
                                        <p:tgtEl>
                                          <p:spTgt spid="17"/>
                                        </p:tgtEl>
                                      </p:cBhvr>
                                    </p:animEffect>
                                  </p:childTnLst>
                                </p:cTn>
                              </p:par>
                              <p:par>
                                <p:cTn id="18" presetID="22" presetClass="entr" presetSubtype="8" fill="hold" grpId="0" nodeType="withEffect">
                                  <p:stCondLst>
                                    <p:cond delay="50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750"/>
                                        <p:tgtEl>
                                          <p:spTgt spid="23"/>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750"/>
                                        <p:tgtEl>
                                          <p:spTgt spid="10"/>
                                        </p:tgtEl>
                                      </p:cBhvr>
                                    </p:animEffect>
                                  </p:childTnLst>
                                </p:cTn>
                              </p:par>
                            </p:childTnLst>
                          </p:cTn>
                        </p:par>
                        <p:par>
                          <p:cTn id="25" fill="hold">
                            <p:stCondLst>
                              <p:cond delay="2750"/>
                            </p:stCondLst>
                            <p:childTnLst>
                              <p:par>
                                <p:cTn id="26" presetID="22" presetClass="entr" presetSubtype="1"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750"/>
                                        <p:tgtEl>
                                          <p:spTgt spid="19"/>
                                        </p:tgtEl>
                                      </p:cBhvr>
                                    </p:animEffect>
                                  </p:childTnLst>
                                </p:cTn>
                              </p:par>
                            </p:childTnLst>
                          </p:cTn>
                        </p:par>
                        <p:par>
                          <p:cTn id="29" fill="hold">
                            <p:stCondLst>
                              <p:cond delay="3500"/>
                            </p:stCondLst>
                            <p:childTnLst>
                              <p:par>
                                <p:cTn id="30" presetID="22" presetClass="entr" presetSubtype="8" fill="hold" nodeType="afterEffect">
                                  <p:stCondLst>
                                    <p:cond delay="100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750"/>
                                        <p:tgtEl>
                                          <p:spTgt spid="32"/>
                                        </p:tgtEl>
                                      </p:cBhvr>
                                    </p:animEffect>
                                  </p:childTnLst>
                                </p:cTn>
                              </p:par>
                            </p:childTnLst>
                          </p:cTn>
                        </p:par>
                        <p:par>
                          <p:cTn id="33" fill="hold">
                            <p:stCondLst>
                              <p:cond delay="5250"/>
                            </p:stCondLst>
                            <p:childTnLst>
                              <p:par>
                                <p:cTn id="34" presetID="22" presetClass="entr" presetSubtype="1"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750"/>
                                        <p:tgtEl>
                                          <p:spTgt spid="21"/>
                                        </p:tgtEl>
                                      </p:cBhvr>
                                    </p:animEffect>
                                  </p:childTnLst>
                                </p:cTn>
                              </p:par>
                            </p:childTnLst>
                          </p:cTn>
                        </p:par>
                        <p:par>
                          <p:cTn id="37" fill="hold">
                            <p:stCondLst>
                              <p:cond delay="6000"/>
                            </p:stCondLst>
                            <p:childTnLst>
                              <p:par>
                                <p:cTn id="38" presetID="22" presetClass="entr" presetSubtype="8"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left)">
                                      <p:cBhvr>
                                        <p:cTn id="40"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3" grpId="0"/>
      <p:bldP spid="35" grpId="0"/>
      <p:bldP spid="3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B9F1275-A035-4B2A-9BA7-A623726E7D12}"/>
              </a:ext>
            </a:extLst>
          </p:cNvPr>
          <p:cNvPicPr>
            <a:picLocks noChangeAspect="1"/>
          </p:cNvPicPr>
          <p:nvPr/>
        </p:nvPicPr>
        <p:blipFill>
          <a:blip r:embed="rId3"/>
          <a:stretch>
            <a:fillRect/>
          </a:stretch>
        </p:blipFill>
        <p:spPr>
          <a:xfrm>
            <a:off x="2400680" y="1330843"/>
            <a:ext cx="7690800" cy="5298557"/>
          </a:xfrm>
          <a:prstGeom prst="rect">
            <a:avLst/>
          </a:prstGeom>
          <a:ln>
            <a:solidFill>
              <a:schemeClr val="tx1"/>
            </a:solidFill>
          </a:ln>
        </p:spPr>
      </p:pic>
      <p:pic>
        <p:nvPicPr>
          <p:cNvPr id="36" name="Picture 35">
            <a:extLst>
              <a:ext uri="{FF2B5EF4-FFF2-40B4-BE49-F238E27FC236}">
                <a16:creationId xmlns:a16="http://schemas.microsoft.com/office/drawing/2014/main" id="{FAA1D203-829D-495E-B7DB-EFCBB5E97D4F}"/>
              </a:ext>
            </a:extLst>
          </p:cNvPr>
          <p:cNvPicPr>
            <a:picLocks noChangeAspect="1"/>
          </p:cNvPicPr>
          <p:nvPr/>
        </p:nvPicPr>
        <p:blipFill rotWithShape="1">
          <a:blip r:embed="rId3"/>
          <a:srcRect l="82430" t="14716" r="-15" b="55430"/>
          <a:stretch/>
        </p:blipFill>
        <p:spPr>
          <a:xfrm>
            <a:off x="8739083" y="2109419"/>
            <a:ext cx="1352397" cy="1581845"/>
          </a:xfrm>
          <a:prstGeom prst="rect">
            <a:avLst/>
          </a:prstGeom>
          <a:ln>
            <a:noFill/>
          </a:ln>
        </p:spPr>
      </p:pic>
      <p:cxnSp>
        <p:nvCxnSpPr>
          <p:cNvPr id="10" name="Connector: Curved 9">
            <a:extLst>
              <a:ext uri="{FF2B5EF4-FFF2-40B4-BE49-F238E27FC236}">
                <a16:creationId xmlns:a16="http://schemas.microsoft.com/office/drawing/2014/main" id="{45FE2A9D-2200-49CF-9023-F2A32B5A158E}"/>
              </a:ext>
            </a:extLst>
          </p:cNvPr>
          <p:cNvCxnSpPr>
            <a:cxnSpLocks/>
            <a:stCxn id="31" idx="1"/>
            <a:endCxn id="19" idx="0"/>
          </p:cNvCxnSpPr>
          <p:nvPr/>
        </p:nvCxnSpPr>
        <p:spPr>
          <a:xfrm rot="10800000" flipV="1">
            <a:off x="6569886" y="2800446"/>
            <a:ext cx="2221600" cy="1072955"/>
          </a:xfrm>
          <a:prstGeom prst="curvedConnector2">
            <a:avLst/>
          </a:prstGeom>
          <a:ln>
            <a:tailEnd type="triangle"/>
          </a:ln>
        </p:spPr>
        <p:style>
          <a:lnRef idx="2">
            <a:schemeClr val="accent2"/>
          </a:lnRef>
          <a:fillRef idx="0">
            <a:schemeClr val="accent2"/>
          </a:fillRef>
          <a:effectRef idx="1">
            <a:schemeClr val="accent2"/>
          </a:effectRef>
          <a:fontRef idx="minor">
            <a:schemeClr val="tx1"/>
          </a:fontRef>
        </p:style>
      </p:cxnSp>
      <p:sp>
        <p:nvSpPr>
          <p:cNvPr id="17" name="TextBox 16">
            <a:extLst>
              <a:ext uri="{FF2B5EF4-FFF2-40B4-BE49-F238E27FC236}">
                <a16:creationId xmlns:a16="http://schemas.microsoft.com/office/drawing/2014/main" id="{09867DF5-67FC-4807-A93F-796E6879CB24}"/>
              </a:ext>
            </a:extLst>
          </p:cNvPr>
          <p:cNvSpPr txBox="1"/>
          <p:nvPr/>
        </p:nvSpPr>
        <p:spPr>
          <a:xfrm>
            <a:off x="2792410" y="3873401"/>
            <a:ext cx="3897617" cy="369332"/>
          </a:xfrm>
          <a:prstGeom prst="rect">
            <a:avLst/>
          </a:prstGeom>
          <a:noFill/>
        </p:spPr>
        <p:txBody>
          <a:bodyPr wrap="square" rtlCol="0">
            <a:spAutoFit/>
          </a:bodyPr>
          <a:lstStyle/>
          <a:p>
            <a:r>
              <a:rPr lang="en-US" dirty="0">
                <a:solidFill>
                  <a:srgbClr val="FF0000"/>
                </a:solidFill>
              </a:rPr>
              <a:t>[Left Account Number] </a:t>
            </a:r>
            <a:r>
              <a:rPr lang="en-US" dirty="0"/>
              <a:t>= Left (</a:t>
            </a:r>
          </a:p>
        </p:txBody>
      </p:sp>
      <p:sp>
        <p:nvSpPr>
          <p:cNvPr id="19" name="TextBox 18">
            <a:extLst>
              <a:ext uri="{FF2B5EF4-FFF2-40B4-BE49-F238E27FC236}">
                <a16:creationId xmlns:a16="http://schemas.microsoft.com/office/drawing/2014/main" id="{DF608588-1EB6-441B-B787-DCCED1779D76}"/>
              </a:ext>
            </a:extLst>
          </p:cNvPr>
          <p:cNvSpPr txBox="1"/>
          <p:nvPr/>
        </p:nvSpPr>
        <p:spPr>
          <a:xfrm>
            <a:off x="5675509" y="3873401"/>
            <a:ext cx="1788754" cy="369332"/>
          </a:xfrm>
          <a:prstGeom prst="rect">
            <a:avLst/>
          </a:prstGeom>
          <a:noFill/>
        </p:spPr>
        <p:txBody>
          <a:bodyPr wrap="square" rtlCol="0">
            <a:spAutoFit/>
          </a:bodyPr>
          <a:lstStyle/>
          <a:p>
            <a:r>
              <a:rPr lang="en-US" dirty="0"/>
              <a:t>[</a:t>
            </a:r>
            <a:r>
              <a:rPr lang="en-US" dirty="0" err="1"/>
              <a:t>Alarm_Account</a:t>
            </a:r>
            <a:r>
              <a:rPr lang="en-US" dirty="0"/>
              <a:t>]</a:t>
            </a:r>
          </a:p>
        </p:txBody>
      </p:sp>
      <p:sp>
        <p:nvSpPr>
          <p:cNvPr id="23" name="TextBox 22">
            <a:extLst>
              <a:ext uri="{FF2B5EF4-FFF2-40B4-BE49-F238E27FC236}">
                <a16:creationId xmlns:a16="http://schemas.microsoft.com/office/drawing/2014/main" id="{B5CA3E22-11B0-4201-AAE0-279B694F632B}"/>
              </a:ext>
            </a:extLst>
          </p:cNvPr>
          <p:cNvSpPr txBox="1"/>
          <p:nvPr/>
        </p:nvSpPr>
        <p:spPr>
          <a:xfrm>
            <a:off x="7357469" y="3873399"/>
            <a:ext cx="532691" cy="369332"/>
          </a:xfrm>
          <a:prstGeom prst="rect">
            <a:avLst/>
          </a:prstGeom>
          <a:noFill/>
        </p:spPr>
        <p:txBody>
          <a:bodyPr wrap="square" rtlCol="0">
            <a:spAutoFit/>
          </a:bodyPr>
          <a:lstStyle/>
          <a:p>
            <a:r>
              <a:rPr lang="en-US" dirty="0"/>
              <a:t>, 8 )</a:t>
            </a:r>
          </a:p>
        </p:txBody>
      </p:sp>
      <p:sp>
        <p:nvSpPr>
          <p:cNvPr id="31" name="TextBox 30">
            <a:extLst>
              <a:ext uri="{FF2B5EF4-FFF2-40B4-BE49-F238E27FC236}">
                <a16:creationId xmlns:a16="http://schemas.microsoft.com/office/drawing/2014/main" id="{355A9612-A714-41CA-AAF6-C487976BD1DC}"/>
              </a:ext>
            </a:extLst>
          </p:cNvPr>
          <p:cNvSpPr txBox="1"/>
          <p:nvPr/>
        </p:nvSpPr>
        <p:spPr>
          <a:xfrm>
            <a:off x="8791487" y="2615780"/>
            <a:ext cx="222275" cy="369332"/>
          </a:xfrm>
          <a:prstGeom prst="rect">
            <a:avLst/>
          </a:prstGeom>
          <a:noFill/>
        </p:spPr>
        <p:txBody>
          <a:bodyPr wrap="square" rtlCol="0">
            <a:spAutoFit/>
          </a:bodyPr>
          <a:lstStyle/>
          <a:p>
            <a:r>
              <a:rPr lang="en-US" dirty="0"/>
              <a:t> </a:t>
            </a:r>
          </a:p>
        </p:txBody>
      </p:sp>
      <p:sp>
        <p:nvSpPr>
          <p:cNvPr id="35" name="TextBox 34">
            <a:extLst>
              <a:ext uri="{FF2B5EF4-FFF2-40B4-BE49-F238E27FC236}">
                <a16:creationId xmlns:a16="http://schemas.microsoft.com/office/drawing/2014/main" id="{C55F55F6-4502-4F5F-9783-5BE2A2784158}"/>
              </a:ext>
            </a:extLst>
          </p:cNvPr>
          <p:cNvSpPr txBox="1"/>
          <p:nvPr/>
        </p:nvSpPr>
        <p:spPr>
          <a:xfrm>
            <a:off x="7815358" y="3873401"/>
            <a:ext cx="1538439" cy="369332"/>
          </a:xfrm>
          <a:prstGeom prst="rect">
            <a:avLst/>
          </a:prstGeom>
          <a:noFill/>
        </p:spPr>
        <p:txBody>
          <a:bodyPr wrap="square" rtlCol="0">
            <a:spAutoFit/>
          </a:bodyPr>
          <a:lstStyle/>
          <a:p>
            <a:r>
              <a:rPr lang="en-US" dirty="0"/>
              <a:t>= </a:t>
            </a:r>
            <a:r>
              <a:rPr lang="en-US" dirty="0">
                <a:solidFill>
                  <a:srgbClr val="FF0000"/>
                </a:solidFill>
              </a:rPr>
              <a:t>“00I16246”</a:t>
            </a:r>
          </a:p>
        </p:txBody>
      </p:sp>
      <p:sp>
        <p:nvSpPr>
          <p:cNvPr id="34" name="TextBox 33">
            <a:extLst>
              <a:ext uri="{FF2B5EF4-FFF2-40B4-BE49-F238E27FC236}">
                <a16:creationId xmlns:a16="http://schemas.microsoft.com/office/drawing/2014/main" id="{4EC5F103-E1BB-4538-86E5-E83B531015D8}"/>
              </a:ext>
            </a:extLst>
          </p:cNvPr>
          <p:cNvSpPr txBox="1"/>
          <p:nvPr/>
        </p:nvSpPr>
        <p:spPr>
          <a:xfrm>
            <a:off x="3246009" y="4529136"/>
            <a:ext cx="5960287" cy="1231106"/>
          </a:xfrm>
          <a:prstGeom prst="rect">
            <a:avLst/>
          </a:prstGeom>
          <a:noFill/>
        </p:spPr>
        <p:txBody>
          <a:bodyPr wrap="square" rtlCol="0">
            <a:spAutoFit/>
          </a:bodyPr>
          <a:lstStyle/>
          <a:p>
            <a:pPr algn="ctr"/>
            <a:r>
              <a:rPr lang="en-US" sz="2000" b="1" i="1" dirty="0"/>
              <a:t>Get the SedonaOffice Account Number</a:t>
            </a:r>
          </a:p>
          <a:p>
            <a:pPr algn="ctr"/>
            <a:r>
              <a:rPr lang="en-US" dirty="0"/>
              <a:t>It may be necessary to adjust the SedonaOffice alarm account number to match.  In this case I only want to match on the first 8 characters, ignoring any characters that may follow.</a:t>
            </a:r>
          </a:p>
        </p:txBody>
      </p:sp>
      <p:sp>
        <p:nvSpPr>
          <p:cNvPr id="11" name="Title 2">
            <a:extLst>
              <a:ext uri="{FF2B5EF4-FFF2-40B4-BE49-F238E27FC236}">
                <a16:creationId xmlns:a16="http://schemas.microsoft.com/office/drawing/2014/main" id="{9D6C12DE-7F01-4CFA-945A-B1B3EF40449A}"/>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SRM Mapping Setup</a:t>
            </a:r>
          </a:p>
        </p:txBody>
      </p:sp>
    </p:spTree>
    <p:extLst>
      <p:ext uri="{BB962C8B-B14F-4D97-AF65-F5344CB8AC3E}">
        <p14:creationId xmlns:p14="http://schemas.microsoft.com/office/powerpoint/2010/main" val="15150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12"/>
                                        </p:tgtEl>
                                        <p:attrNameLst>
                                          <p:attrName>style.opacity</p:attrName>
                                        </p:attrNameLst>
                                      </p:cBhvr>
                                      <p:to>
                                        <p:strVal val="0.25"/>
                                      </p:to>
                                    </p:set>
                                    <p:animEffect filter="image" prLst="opacity: 0.25">
                                      <p:cBhvr rctx="IE">
                                        <p:cTn id="7" dur="indefinite"/>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75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750"/>
                                        <p:tgtEl>
                                          <p:spTgt spid="34"/>
                                        </p:tgtEl>
                                      </p:cBhvr>
                                    </p:animEffect>
                                  </p:childTnLst>
                                </p:cTn>
                              </p:par>
                            </p:childTnLst>
                          </p:cTn>
                        </p:par>
                        <p:par>
                          <p:cTn id="14" fill="hold">
                            <p:stCondLst>
                              <p:cond delay="750"/>
                            </p:stCondLst>
                            <p:childTnLst>
                              <p:par>
                                <p:cTn id="15" presetID="22" presetClass="entr" presetSubtype="8" fill="hold" grpId="0" nodeType="after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750"/>
                                        <p:tgtEl>
                                          <p:spTgt spid="17"/>
                                        </p:tgtEl>
                                      </p:cBhvr>
                                    </p:animEffect>
                                  </p:childTnLst>
                                </p:cTn>
                              </p:par>
                              <p:par>
                                <p:cTn id="18" presetID="22" presetClass="entr" presetSubtype="8" fill="hold" grpId="0" nodeType="withEffect">
                                  <p:stCondLst>
                                    <p:cond delay="50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750"/>
                                        <p:tgtEl>
                                          <p:spTgt spid="23"/>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750"/>
                                        <p:tgtEl>
                                          <p:spTgt spid="10"/>
                                        </p:tgtEl>
                                      </p:cBhvr>
                                    </p:animEffect>
                                  </p:childTnLst>
                                </p:cTn>
                              </p:par>
                            </p:childTnLst>
                          </p:cTn>
                        </p:par>
                        <p:par>
                          <p:cTn id="25" fill="hold">
                            <p:stCondLst>
                              <p:cond delay="2750"/>
                            </p:stCondLst>
                            <p:childTnLst>
                              <p:par>
                                <p:cTn id="26" presetID="22" presetClass="entr" presetSubtype="1"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750"/>
                                        <p:tgtEl>
                                          <p:spTgt spid="19"/>
                                        </p:tgtEl>
                                      </p:cBhvr>
                                    </p:animEffect>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3" grpId="0"/>
      <p:bldP spid="35" grpId="0"/>
      <p:bldP spid="3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B9F1275-A035-4B2A-9BA7-A623726E7D12}"/>
              </a:ext>
            </a:extLst>
          </p:cNvPr>
          <p:cNvPicPr>
            <a:picLocks noChangeAspect="1"/>
          </p:cNvPicPr>
          <p:nvPr/>
        </p:nvPicPr>
        <p:blipFill>
          <a:blip r:embed="rId3"/>
          <a:stretch>
            <a:fillRect/>
          </a:stretch>
        </p:blipFill>
        <p:spPr>
          <a:xfrm>
            <a:off x="2400680" y="1330843"/>
            <a:ext cx="7690800" cy="5298557"/>
          </a:xfrm>
          <a:prstGeom prst="rect">
            <a:avLst/>
          </a:prstGeom>
          <a:ln>
            <a:solidFill>
              <a:schemeClr val="tx1"/>
            </a:solidFill>
          </a:ln>
        </p:spPr>
      </p:pic>
      <p:sp>
        <p:nvSpPr>
          <p:cNvPr id="34" name="TextBox 33">
            <a:extLst>
              <a:ext uri="{FF2B5EF4-FFF2-40B4-BE49-F238E27FC236}">
                <a16:creationId xmlns:a16="http://schemas.microsoft.com/office/drawing/2014/main" id="{4EC5F103-E1BB-4538-86E5-E83B531015D8}"/>
              </a:ext>
            </a:extLst>
          </p:cNvPr>
          <p:cNvSpPr txBox="1"/>
          <p:nvPr/>
        </p:nvSpPr>
        <p:spPr>
          <a:xfrm>
            <a:off x="2651982" y="2266498"/>
            <a:ext cx="7439498" cy="3293209"/>
          </a:xfrm>
          <a:prstGeom prst="rect">
            <a:avLst/>
          </a:prstGeom>
          <a:noFill/>
        </p:spPr>
        <p:txBody>
          <a:bodyPr wrap="square" rtlCol="0">
            <a:spAutoFit/>
          </a:bodyPr>
          <a:lstStyle/>
          <a:p>
            <a:pPr algn="ctr"/>
            <a:r>
              <a:rPr lang="en-US" sz="2000" b="1" i="1" dirty="0"/>
              <a:t>Available Tools</a:t>
            </a:r>
          </a:p>
          <a:p>
            <a:pPr algn="ctr"/>
            <a:endParaRPr lang="en-US" sz="2000" b="1" i="1" dirty="0"/>
          </a:p>
          <a:p>
            <a:pPr marL="285750" indent="-285750">
              <a:buFont typeface="Arial" panose="020B0604020202020204" pitchFamily="34" charset="0"/>
              <a:buChar char="•"/>
            </a:pPr>
            <a:r>
              <a:rPr lang="en-US" sz="1400" dirty="0"/>
              <a:t> </a:t>
            </a:r>
            <a:r>
              <a:rPr lang="en-US" sz="1400" dirty="0">
                <a:solidFill>
                  <a:srgbClr val="FF0000"/>
                </a:solidFill>
              </a:rPr>
              <a:t>CONCAT </a:t>
            </a:r>
            <a:r>
              <a:rPr lang="en-US" sz="1400" dirty="0"/>
              <a:t>: Append values from other columns and static text together.</a:t>
            </a:r>
          </a:p>
          <a:p>
            <a:pPr marL="285750" indent="-285750">
              <a:buFont typeface="Arial" panose="020B0604020202020204" pitchFamily="34" charset="0"/>
              <a:buChar char="•"/>
            </a:pPr>
            <a:r>
              <a:rPr lang="en-US" sz="1400" dirty="0"/>
              <a:t> </a:t>
            </a:r>
            <a:r>
              <a:rPr lang="en-US" sz="1400" dirty="0">
                <a:solidFill>
                  <a:srgbClr val="FF0000"/>
                </a:solidFill>
              </a:rPr>
              <a:t>LEFT</a:t>
            </a:r>
            <a:r>
              <a:rPr lang="en-US" sz="1400" dirty="0"/>
              <a:t> : Use a certain number of characters from the left side of a string.</a:t>
            </a:r>
          </a:p>
          <a:p>
            <a:pPr marL="285750" indent="-285750">
              <a:buFont typeface="Arial" panose="020B0604020202020204" pitchFamily="34" charset="0"/>
              <a:buChar char="•"/>
            </a:pPr>
            <a:r>
              <a:rPr lang="en-US" sz="1400" dirty="0"/>
              <a:t> </a:t>
            </a:r>
            <a:r>
              <a:rPr lang="en-US" sz="1400" dirty="0">
                <a:solidFill>
                  <a:srgbClr val="FF0000"/>
                </a:solidFill>
              </a:rPr>
              <a:t>LEFTPAD</a:t>
            </a:r>
            <a:r>
              <a:rPr lang="en-US" sz="1400" dirty="0"/>
              <a:t> : Add characters to the left side of the string to create a string of the desired length.</a:t>
            </a:r>
          </a:p>
          <a:p>
            <a:pPr marL="285750" indent="-285750">
              <a:buFont typeface="Arial" panose="020B0604020202020204" pitchFamily="34" charset="0"/>
              <a:buChar char="•"/>
            </a:pPr>
            <a:r>
              <a:rPr lang="en-US" sz="1400" dirty="0"/>
              <a:t> </a:t>
            </a:r>
            <a:r>
              <a:rPr lang="en-US" sz="1400" dirty="0">
                <a:solidFill>
                  <a:srgbClr val="FF0000"/>
                </a:solidFill>
              </a:rPr>
              <a:t>SUBSTRING</a:t>
            </a:r>
            <a:r>
              <a:rPr lang="en-US" sz="1400" dirty="0"/>
              <a:t> : Pull characters from the value in the given column (</a:t>
            </a:r>
            <a:r>
              <a:rPr lang="en-US" sz="1400" dirty="0" err="1"/>
              <a:t>startIndex</a:t>
            </a:r>
            <a:r>
              <a:rPr lang="en-US" sz="1400" dirty="0"/>
              <a:t>, </a:t>
            </a:r>
            <a:r>
              <a:rPr lang="en-US" sz="1400" dirty="0" err="1"/>
              <a:t>endIndex</a:t>
            </a:r>
            <a:r>
              <a:rPr lang="en-US" sz="1400" dirty="0"/>
              <a:t>).</a:t>
            </a:r>
          </a:p>
          <a:p>
            <a:pPr marL="285750" indent="-285750">
              <a:buFont typeface="Arial" panose="020B0604020202020204" pitchFamily="34" charset="0"/>
              <a:buChar char="•"/>
            </a:pPr>
            <a:r>
              <a:rPr lang="en-US" sz="1400" dirty="0"/>
              <a:t> </a:t>
            </a:r>
            <a:r>
              <a:rPr lang="en-US" sz="1400" dirty="0">
                <a:solidFill>
                  <a:srgbClr val="FF0000"/>
                </a:solidFill>
              </a:rPr>
              <a:t>RIGHT</a:t>
            </a:r>
            <a:r>
              <a:rPr lang="en-US" sz="1400" dirty="0"/>
              <a:t> : Use a certain number of characters from the right side of a string.</a:t>
            </a:r>
          </a:p>
          <a:p>
            <a:pPr marL="285750" indent="-285750">
              <a:buFont typeface="Arial" panose="020B0604020202020204" pitchFamily="34" charset="0"/>
              <a:buChar char="•"/>
            </a:pPr>
            <a:r>
              <a:rPr lang="en-US" sz="1400" dirty="0"/>
              <a:t> </a:t>
            </a:r>
            <a:r>
              <a:rPr lang="en-US" sz="1400" dirty="0">
                <a:solidFill>
                  <a:srgbClr val="FF0000"/>
                </a:solidFill>
              </a:rPr>
              <a:t>RIGHTPAD</a:t>
            </a:r>
            <a:r>
              <a:rPr lang="en-US" sz="1400" dirty="0"/>
              <a:t> : Add characters to the right side of the string to create a string of the desired length.</a:t>
            </a:r>
          </a:p>
          <a:p>
            <a:pPr marL="285750" indent="-285750">
              <a:buFont typeface="Arial" panose="020B0604020202020204" pitchFamily="34" charset="0"/>
              <a:buChar char="•"/>
            </a:pPr>
            <a:r>
              <a:rPr lang="en-US" sz="1400" dirty="0"/>
              <a:t> </a:t>
            </a:r>
            <a:r>
              <a:rPr lang="en-US" sz="1400" dirty="0">
                <a:solidFill>
                  <a:srgbClr val="FF0000"/>
                </a:solidFill>
              </a:rPr>
              <a:t>LOOKUP</a:t>
            </a:r>
            <a:r>
              <a:rPr lang="en-US" sz="1400" dirty="0"/>
              <a:t> : Use the given lookup table to replace a value with one from the table.</a:t>
            </a:r>
          </a:p>
          <a:p>
            <a:pPr marL="285750" indent="-285750">
              <a:buFont typeface="Arial" panose="020B0604020202020204" pitchFamily="34" charset="0"/>
              <a:buChar char="•"/>
            </a:pPr>
            <a:r>
              <a:rPr lang="en-US" sz="1400" dirty="0"/>
              <a:t> </a:t>
            </a:r>
            <a:r>
              <a:rPr lang="en-US" sz="1400" dirty="0">
                <a:solidFill>
                  <a:srgbClr val="FF0000"/>
                </a:solidFill>
              </a:rPr>
              <a:t>TRIM</a:t>
            </a:r>
            <a:r>
              <a:rPr lang="en-US" sz="1400" dirty="0"/>
              <a:t> : Trim whitespace off the start and end of a string.</a:t>
            </a:r>
          </a:p>
          <a:p>
            <a:pPr marL="285750" indent="-285750">
              <a:buFont typeface="Arial" panose="020B0604020202020204" pitchFamily="34" charset="0"/>
              <a:buChar char="•"/>
            </a:pPr>
            <a:r>
              <a:rPr lang="en-US" sz="1400" dirty="0"/>
              <a:t> </a:t>
            </a:r>
            <a:r>
              <a:rPr lang="en-US" sz="1400" dirty="0">
                <a:solidFill>
                  <a:srgbClr val="FF0000"/>
                </a:solidFill>
              </a:rPr>
              <a:t>REPLACE</a:t>
            </a:r>
            <a:r>
              <a:rPr lang="en-US" sz="1400" dirty="0"/>
              <a:t> : Search and replace a string in the given column.</a:t>
            </a:r>
          </a:p>
          <a:p>
            <a:pPr marL="285750" indent="-285750">
              <a:buFont typeface="Arial" panose="020B0604020202020204" pitchFamily="34" charset="0"/>
              <a:buChar char="•"/>
            </a:pPr>
            <a:r>
              <a:rPr lang="en-US" sz="1400" dirty="0"/>
              <a:t> </a:t>
            </a:r>
            <a:r>
              <a:rPr lang="en-US" sz="1400" dirty="0">
                <a:solidFill>
                  <a:srgbClr val="FF0000"/>
                </a:solidFill>
              </a:rPr>
              <a:t>FILTER_ON</a:t>
            </a:r>
            <a:r>
              <a:rPr lang="en-US" sz="1400" dirty="0"/>
              <a:t> : Include the row in the reconciliation if it matches any of the associated rules.</a:t>
            </a:r>
          </a:p>
          <a:p>
            <a:pPr marL="285750" indent="-285750">
              <a:buFont typeface="Arial" panose="020B0604020202020204" pitchFamily="34" charset="0"/>
              <a:buChar char="•"/>
            </a:pPr>
            <a:r>
              <a:rPr lang="en-US" sz="1400" dirty="0"/>
              <a:t> </a:t>
            </a:r>
            <a:r>
              <a:rPr lang="en-US" sz="1400" dirty="0">
                <a:solidFill>
                  <a:srgbClr val="FF0000"/>
                </a:solidFill>
              </a:rPr>
              <a:t>FILTER_OUT</a:t>
            </a:r>
            <a:r>
              <a:rPr lang="en-US" sz="1400" dirty="0"/>
              <a:t> : Exclude a row from the reconciliation if matches any of the associated rules.</a:t>
            </a:r>
          </a:p>
          <a:p>
            <a:pPr>
              <a:tabLst>
                <a:tab pos="1316038" algn="l"/>
              </a:tabLst>
            </a:pPr>
            <a:r>
              <a:rPr lang="en-US" sz="1400" dirty="0"/>
              <a:t>	Note: FILTER_OUT overrides FILTER_ON.</a:t>
            </a:r>
          </a:p>
        </p:txBody>
      </p:sp>
      <p:sp>
        <p:nvSpPr>
          <p:cNvPr id="4" name="Title 2">
            <a:extLst>
              <a:ext uri="{FF2B5EF4-FFF2-40B4-BE49-F238E27FC236}">
                <a16:creationId xmlns:a16="http://schemas.microsoft.com/office/drawing/2014/main" id="{20D6B696-CB43-472D-9502-EAAA463D3346}"/>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SRM Mapping Setup</a:t>
            </a:r>
          </a:p>
        </p:txBody>
      </p:sp>
    </p:spTree>
    <p:extLst>
      <p:ext uri="{BB962C8B-B14F-4D97-AF65-F5344CB8AC3E}">
        <p14:creationId xmlns:p14="http://schemas.microsoft.com/office/powerpoint/2010/main" val="172960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12"/>
                                        </p:tgtEl>
                                        <p:attrNameLst>
                                          <p:attrName>style.opacity</p:attrName>
                                        </p:attrNameLst>
                                      </p:cBhvr>
                                      <p:to>
                                        <p:strVal val="0.25"/>
                                      </p:to>
                                    </p:set>
                                    <p:animEffect filter="image" prLst="opacity: 0.25">
                                      <p:cBhvr rctx="IE">
                                        <p:cTn id="7" dur="indefinite"/>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75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xEl>
                                              <p:pRg st="2" end="2"/>
                                            </p:txEl>
                                          </p:spTgt>
                                        </p:tgtEl>
                                        <p:attrNameLst>
                                          <p:attrName>style.visibility</p:attrName>
                                        </p:attrNameLst>
                                      </p:cBhvr>
                                      <p:to>
                                        <p:strVal val="visible"/>
                                      </p:to>
                                    </p:set>
                                    <p:animEffect transition="in" filter="fade">
                                      <p:cBhvr>
                                        <p:cTn id="15" dur="500"/>
                                        <p:tgtEl>
                                          <p:spTgt spid="3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
                                            <p:txEl>
                                              <p:pRg st="3" end="3"/>
                                            </p:txEl>
                                          </p:spTgt>
                                        </p:tgtEl>
                                        <p:attrNameLst>
                                          <p:attrName>style.visibility</p:attrName>
                                        </p:attrNameLst>
                                      </p:cBhvr>
                                      <p:to>
                                        <p:strVal val="visible"/>
                                      </p:to>
                                    </p:set>
                                    <p:animEffect transition="in" filter="fade">
                                      <p:cBhvr>
                                        <p:cTn id="20" dur="500"/>
                                        <p:tgtEl>
                                          <p:spTgt spid="3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
                                            <p:txEl>
                                              <p:pRg st="4" end="4"/>
                                            </p:txEl>
                                          </p:spTgt>
                                        </p:tgtEl>
                                        <p:attrNameLst>
                                          <p:attrName>style.visibility</p:attrName>
                                        </p:attrNameLst>
                                      </p:cBhvr>
                                      <p:to>
                                        <p:strVal val="visible"/>
                                      </p:to>
                                    </p:set>
                                    <p:animEffect transition="in" filter="fade">
                                      <p:cBhvr>
                                        <p:cTn id="25" dur="500"/>
                                        <p:tgtEl>
                                          <p:spTgt spid="3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4">
                                            <p:txEl>
                                              <p:pRg st="5" end="5"/>
                                            </p:txEl>
                                          </p:spTgt>
                                        </p:tgtEl>
                                        <p:attrNameLst>
                                          <p:attrName>style.visibility</p:attrName>
                                        </p:attrNameLst>
                                      </p:cBhvr>
                                      <p:to>
                                        <p:strVal val="visible"/>
                                      </p:to>
                                    </p:set>
                                    <p:animEffect transition="in" filter="fade">
                                      <p:cBhvr>
                                        <p:cTn id="30" dur="500"/>
                                        <p:tgtEl>
                                          <p:spTgt spid="3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4">
                                            <p:txEl>
                                              <p:pRg st="6" end="6"/>
                                            </p:txEl>
                                          </p:spTgt>
                                        </p:tgtEl>
                                        <p:attrNameLst>
                                          <p:attrName>style.visibility</p:attrName>
                                        </p:attrNameLst>
                                      </p:cBhvr>
                                      <p:to>
                                        <p:strVal val="visible"/>
                                      </p:to>
                                    </p:set>
                                    <p:animEffect transition="in" filter="fade">
                                      <p:cBhvr>
                                        <p:cTn id="35" dur="500"/>
                                        <p:tgtEl>
                                          <p:spTgt spid="3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4">
                                            <p:txEl>
                                              <p:pRg st="7" end="7"/>
                                            </p:txEl>
                                          </p:spTgt>
                                        </p:tgtEl>
                                        <p:attrNameLst>
                                          <p:attrName>style.visibility</p:attrName>
                                        </p:attrNameLst>
                                      </p:cBhvr>
                                      <p:to>
                                        <p:strVal val="visible"/>
                                      </p:to>
                                    </p:set>
                                    <p:animEffect transition="in" filter="fade">
                                      <p:cBhvr>
                                        <p:cTn id="40" dur="500"/>
                                        <p:tgtEl>
                                          <p:spTgt spid="34">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4">
                                            <p:txEl>
                                              <p:pRg st="8" end="8"/>
                                            </p:txEl>
                                          </p:spTgt>
                                        </p:tgtEl>
                                        <p:attrNameLst>
                                          <p:attrName>style.visibility</p:attrName>
                                        </p:attrNameLst>
                                      </p:cBhvr>
                                      <p:to>
                                        <p:strVal val="visible"/>
                                      </p:to>
                                    </p:set>
                                    <p:animEffect transition="in" filter="fade">
                                      <p:cBhvr>
                                        <p:cTn id="45" dur="500"/>
                                        <p:tgtEl>
                                          <p:spTgt spid="34">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4">
                                            <p:txEl>
                                              <p:pRg st="9" end="9"/>
                                            </p:txEl>
                                          </p:spTgt>
                                        </p:tgtEl>
                                        <p:attrNameLst>
                                          <p:attrName>style.visibility</p:attrName>
                                        </p:attrNameLst>
                                      </p:cBhvr>
                                      <p:to>
                                        <p:strVal val="visible"/>
                                      </p:to>
                                    </p:set>
                                    <p:animEffect transition="in" filter="fade">
                                      <p:cBhvr>
                                        <p:cTn id="50" dur="500"/>
                                        <p:tgtEl>
                                          <p:spTgt spid="34">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4">
                                            <p:txEl>
                                              <p:pRg st="10" end="10"/>
                                            </p:txEl>
                                          </p:spTgt>
                                        </p:tgtEl>
                                        <p:attrNameLst>
                                          <p:attrName>style.visibility</p:attrName>
                                        </p:attrNameLst>
                                      </p:cBhvr>
                                      <p:to>
                                        <p:strVal val="visible"/>
                                      </p:to>
                                    </p:set>
                                    <p:animEffect transition="in" filter="fade">
                                      <p:cBhvr>
                                        <p:cTn id="55" dur="500"/>
                                        <p:tgtEl>
                                          <p:spTgt spid="34">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4">
                                            <p:txEl>
                                              <p:pRg st="11" end="11"/>
                                            </p:txEl>
                                          </p:spTgt>
                                        </p:tgtEl>
                                        <p:attrNameLst>
                                          <p:attrName>style.visibility</p:attrName>
                                        </p:attrNameLst>
                                      </p:cBhvr>
                                      <p:to>
                                        <p:strVal val="visible"/>
                                      </p:to>
                                    </p:set>
                                    <p:animEffect transition="in" filter="fade">
                                      <p:cBhvr>
                                        <p:cTn id="60" dur="500"/>
                                        <p:tgtEl>
                                          <p:spTgt spid="34">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4">
                                            <p:txEl>
                                              <p:pRg st="12" end="12"/>
                                            </p:txEl>
                                          </p:spTgt>
                                        </p:tgtEl>
                                        <p:attrNameLst>
                                          <p:attrName>style.visibility</p:attrName>
                                        </p:attrNameLst>
                                      </p:cBhvr>
                                      <p:to>
                                        <p:strVal val="visible"/>
                                      </p:to>
                                    </p:set>
                                    <p:animEffect transition="in" filter="fade">
                                      <p:cBhvr>
                                        <p:cTn id="65" dur="500"/>
                                        <p:tgtEl>
                                          <p:spTgt spid="34">
                                            <p:txEl>
                                              <p:pRg st="12" end="1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4">
                                            <p:txEl>
                                              <p:pRg st="13" end="13"/>
                                            </p:txEl>
                                          </p:spTgt>
                                        </p:tgtEl>
                                        <p:attrNameLst>
                                          <p:attrName>style.visibility</p:attrName>
                                        </p:attrNameLst>
                                      </p:cBhvr>
                                      <p:to>
                                        <p:strVal val="visible"/>
                                      </p:to>
                                    </p:set>
                                    <p:animEffect transition="in" filter="fade">
                                      <p:cBhvr>
                                        <p:cTn id="70" dur="500"/>
                                        <p:tgtEl>
                                          <p:spTgt spid="3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B9F1275-A035-4B2A-9BA7-A623726E7D12}"/>
              </a:ext>
            </a:extLst>
          </p:cNvPr>
          <p:cNvPicPr>
            <a:picLocks noChangeAspect="1"/>
          </p:cNvPicPr>
          <p:nvPr/>
        </p:nvPicPr>
        <p:blipFill>
          <a:blip r:embed="rId3"/>
          <a:stretch>
            <a:fillRect/>
          </a:stretch>
        </p:blipFill>
        <p:spPr>
          <a:xfrm>
            <a:off x="2400680" y="1330843"/>
            <a:ext cx="7690800" cy="5298557"/>
          </a:xfrm>
          <a:prstGeom prst="rect">
            <a:avLst/>
          </a:prstGeom>
          <a:ln>
            <a:solidFill>
              <a:schemeClr val="tx1"/>
            </a:solidFill>
          </a:ln>
        </p:spPr>
      </p:pic>
      <p:cxnSp>
        <p:nvCxnSpPr>
          <p:cNvPr id="10" name="Connector: Curved 9">
            <a:extLst>
              <a:ext uri="{FF2B5EF4-FFF2-40B4-BE49-F238E27FC236}">
                <a16:creationId xmlns:a16="http://schemas.microsoft.com/office/drawing/2014/main" id="{45FE2A9D-2200-49CF-9023-F2A32B5A158E}"/>
              </a:ext>
            </a:extLst>
          </p:cNvPr>
          <p:cNvCxnSpPr>
            <a:cxnSpLocks/>
            <a:stCxn id="31" idx="1"/>
            <a:endCxn id="13" idx="2"/>
          </p:cNvCxnSpPr>
          <p:nvPr/>
        </p:nvCxnSpPr>
        <p:spPr>
          <a:xfrm rot="10800000">
            <a:off x="7081631" y="2368233"/>
            <a:ext cx="1709857" cy="432215"/>
          </a:xfrm>
          <a:prstGeom prst="curvedConnector2">
            <a:avLst/>
          </a:prstGeom>
          <a:ln>
            <a:tailEnd type="triangle"/>
          </a:ln>
        </p:spPr>
        <p:style>
          <a:lnRef idx="2">
            <a:schemeClr val="accent2"/>
          </a:lnRef>
          <a:fillRef idx="0">
            <a:schemeClr val="accent2"/>
          </a:fillRef>
          <a:effectRef idx="1">
            <a:schemeClr val="accent2"/>
          </a:effectRef>
          <a:fontRef idx="minor">
            <a:schemeClr val="tx1"/>
          </a:fontRef>
        </p:style>
      </p:cxnSp>
      <p:sp>
        <p:nvSpPr>
          <p:cNvPr id="31" name="TextBox 30">
            <a:extLst>
              <a:ext uri="{FF2B5EF4-FFF2-40B4-BE49-F238E27FC236}">
                <a16:creationId xmlns:a16="http://schemas.microsoft.com/office/drawing/2014/main" id="{355A9612-A714-41CA-AAF6-C487976BD1DC}"/>
              </a:ext>
            </a:extLst>
          </p:cNvPr>
          <p:cNvSpPr txBox="1"/>
          <p:nvPr/>
        </p:nvSpPr>
        <p:spPr>
          <a:xfrm>
            <a:off x="8791487" y="2615780"/>
            <a:ext cx="222275" cy="369332"/>
          </a:xfrm>
          <a:prstGeom prst="rect">
            <a:avLst/>
          </a:prstGeom>
          <a:noFill/>
        </p:spPr>
        <p:txBody>
          <a:bodyPr wrap="square" rtlCol="0">
            <a:spAutoFit/>
          </a:bodyPr>
          <a:lstStyle/>
          <a:p>
            <a:r>
              <a:rPr lang="en-US" dirty="0"/>
              <a:t> </a:t>
            </a:r>
          </a:p>
        </p:txBody>
      </p:sp>
      <p:sp>
        <p:nvSpPr>
          <p:cNvPr id="34" name="TextBox 33">
            <a:extLst>
              <a:ext uri="{FF2B5EF4-FFF2-40B4-BE49-F238E27FC236}">
                <a16:creationId xmlns:a16="http://schemas.microsoft.com/office/drawing/2014/main" id="{4EC5F103-E1BB-4538-86E5-E83B531015D8}"/>
              </a:ext>
            </a:extLst>
          </p:cNvPr>
          <p:cNvSpPr txBox="1"/>
          <p:nvPr/>
        </p:nvSpPr>
        <p:spPr>
          <a:xfrm>
            <a:off x="3246009" y="4529137"/>
            <a:ext cx="5913565" cy="954107"/>
          </a:xfrm>
          <a:prstGeom prst="rect">
            <a:avLst/>
          </a:prstGeom>
          <a:noFill/>
        </p:spPr>
        <p:txBody>
          <a:bodyPr wrap="square" rtlCol="0">
            <a:spAutoFit/>
          </a:bodyPr>
          <a:lstStyle/>
          <a:p>
            <a:pPr algn="ctr"/>
            <a:r>
              <a:rPr lang="en-US" sz="2000" b="1" i="1" dirty="0"/>
              <a:t>Now Select Both Columns to Compare</a:t>
            </a:r>
          </a:p>
          <a:p>
            <a:pPr algn="ctr"/>
            <a:r>
              <a:rPr lang="en-US" dirty="0"/>
              <a:t>After adjusting the data now we take the compiled output from both sides and select them as the solution columns.</a:t>
            </a:r>
          </a:p>
        </p:txBody>
      </p:sp>
      <p:sp>
        <p:nvSpPr>
          <p:cNvPr id="13" name="TextBox 12">
            <a:extLst>
              <a:ext uri="{FF2B5EF4-FFF2-40B4-BE49-F238E27FC236}">
                <a16:creationId xmlns:a16="http://schemas.microsoft.com/office/drawing/2014/main" id="{FDB2AF55-D75B-4DEF-9CD4-66E12040B0E2}"/>
              </a:ext>
            </a:extLst>
          </p:cNvPr>
          <p:cNvSpPr txBox="1"/>
          <p:nvPr/>
        </p:nvSpPr>
        <p:spPr>
          <a:xfrm>
            <a:off x="6970492" y="1998899"/>
            <a:ext cx="222275" cy="369332"/>
          </a:xfrm>
          <a:prstGeom prst="rect">
            <a:avLst/>
          </a:prstGeom>
          <a:noFill/>
        </p:spPr>
        <p:txBody>
          <a:bodyPr wrap="square" rtlCol="0">
            <a:spAutoFit/>
          </a:bodyPr>
          <a:lstStyle/>
          <a:p>
            <a:r>
              <a:rPr lang="en-US" dirty="0"/>
              <a:t> </a:t>
            </a:r>
          </a:p>
        </p:txBody>
      </p:sp>
      <p:cxnSp>
        <p:nvCxnSpPr>
          <p:cNvPr id="16" name="Connector: Curved 15">
            <a:extLst>
              <a:ext uri="{FF2B5EF4-FFF2-40B4-BE49-F238E27FC236}">
                <a16:creationId xmlns:a16="http://schemas.microsoft.com/office/drawing/2014/main" id="{0C301D5F-CD43-47CD-852C-6E965B7833F7}"/>
              </a:ext>
            </a:extLst>
          </p:cNvPr>
          <p:cNvCxnSpPr>
            <a:cxnSpLocks/>
            <a:stCxn id="18" idx="3"/>
            <a:endCxn id="20" idx="2"/>
          </p:cNvCxnSpPr>
          <p:nvPr/>
        </p:nvCxnSpPr>
        <p:spPr>
          <a:xfrm>
            <a:off x="3197912" y="2306539"/>
            <a:ext cx="1324171" cy="61695"/>
          </a:xfrm>
          <a:prstGeom prst="curvedConnector4">
            <a:avLst>
              <a:gd name="adj1" fmla="val 31185"/>
              <a:gd name="adj2" fmla="val 762631"/>
            </a:avLst>
          </a:prstGeom>
          <a:ln>
            <a:tailEnd type="triangle"/>
          </a:ln>
        </p:spPr>
        <p:style>
          <a:lnRef idx="2">
            <a:schemeClr val="accent2"/>
          </a:lnRef>
          <a:fillRef idx="0">
            <a:schemeClr val="accent2"/>
          </a:fillRef>
          <a:effectRef idx="1">
            <a:schemeClr val="accent2"/>
          </a:effectRef>
          <a:fontRef idx="minor">
            <a:schemeClr val="tx1"/>
          </a:fontRef>
        </p:style>
      </p:cxnSp>
      <p:sp>
        <p:nvSpPr>
          <p:cNvPr id="18" name="TextBox 17">
            <a:extLst>
              <a:ext uri="{FF2B5EF4-FFF2-40B4-BE49-F238E27FC236}">
                <a16:creationId xmlns:a16="http://schemas.microsoft.com/office/drawing/2014/main" id="{20C4C149-E1A2-4463-A87C-E612CF1FB76B}"/>
              </a:ext>
            </a:extLst>
          </p:cNvPr>
          <p:cNvSpPr txBox="1"/>
          <p:nvPr/>
        </p:nvSpPr>
        <p:spPr>
          <a:xfrm>
            <a:off x="2975637" y="2121872"/>
            <a:ext cx="222275" cy="369332"/>
          </a:xfrm>
          <a:prstGeom prst="rect">
            <a:avLst/>
          </a:prstGeom>
          <a:noFill/>
        </p:spPr>
        <p:txBody>
          <a:bodyPr wrap="square" rtlCol="0">
            <a:spAutoFit/>
          </a:bodyPr>
          <a:lstStyle/>
          <a:p>
            <a:r>
              <a:rPr lang="en-US" dirty="0"/>
              <a:t> </a:t>
            </a:r>
          </a:p>
        </p:txBody>
      </p:sp>
      <p:sp>
        <p:nvSpPr>
          <p:cNvPr id="20" name="TextBox 19">
            <a:extLst>
              <a:ext uri="{FF2B5EF4-FFF2-40B4-BE49-F238E27FC236}">
                <a16:creationId xmlns:a16="http://schemas.microsoft.com/office/drawing/2014/main" id="{03028B7F-79E9-4D2E-9E8A-0C7D5B21E013}"/>
              </a:ext>
            </a:extLst>
          </p:cNvPr>
          <p:cNvSpPr txBox="1"/>
          <p:nvPr/>
        </p:nvSpPr>
        <p:spPr>
          <a:xfrm>
            <a:off x="4410945" y="1998901"/>
            <a:ext cx="222275" cy="369332"/>
          </a:xfrm>
          <a:prstGeom prst="rect">
            <a:avLst/>
          </a:prstGeom>
          <a:noFill/>
        </p:spPr>
        <p:txBody>
          <a:bodyPr wrap="square" rtlCol="0">
            <a:spAutoFit/>
          </a:bodyPr>
          <a:lstStyle/>
          <a:p>
            <a:r>
              <a:rPr lang="en-US" dirty="0"/>
              <a:t> </a:t>
            </a:r>
          </a:p>
        </p:txBody>
      </p:sp>
      <p:sp>
        <p:nvSpPr>
          <p:cNvPr id="11" name="Title 2">
            <a:extLst>
              <a:ext uri="{FF2B5EF4-FFF2-40B4-BE49-F238E27FC236}">
                <a16:creationId xmlns:a16="http://schemas.microsoft.com/office/drawing/2014/main" id="{4F4D2E4C-1D9F-4409-9776-22A70CC9B64D}"/>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SRM Mapping Setup</a:t>
            </a:r>
          </a:p>
        </p:txBody>
      </p:sp>
    </p:spTree>
    <p:extLst>
      <p:ext uri="{BB962C8B-B14F-4D97-AF65-F5344CB8AC3E}">
        <p14:creationId xmlns:p14="http://schemas.microsoft.com/office/powerpoint/2010/main" val="233347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750"/>
                                        <p:tgtEl>
                                          <p:spTgt spid="34"/>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750"/>
                                        <p:tgtEl>
                                          <p:spTgt spid="16"/>
                                        </p:tgtEl>
                                      </p:cBhvr>
                                    </p:animEffect>
                                  </p:childTnLst>
                                </p:cTn>
                              </p:par>
                            </p:childTnLst>
                          </p:cTn>
                        </p:par>
                        <p:par>
                          <p:cTn id="12" fill="hold">
                            <p:stCondLst>
                              <p:cond delay="1500"/>
                            </p:stCondLst>
                            <p:childTnLst>
                              <p:par>
                                <p:cTn id="13" presetID="22" presetClass="entr" presetSubtype="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Box 122">
            <a:extLst>
              <a:ext uri="{FF2B5EF4-FFF2-40B4-BE49-F238E27FC236}">
                <a16:creationId xmlns:a16="http://schemas.microsoft.com/office/drawing/2014/main" id="{FD0CF553-1886-44B9-A9E7-85B4A4B416F8}"/>
              </a:ext>
            </a:extLst>
          </p:cNvPr>
          <p:cNvSpPr txBox="1"/>
          <p:nvPr/>
        </p:nvSpPr>
        <p:spPr>
          <a:xfrm>
            <a:off x="183119" y="1991089"/>
            <a:ext cx="8525692" cy="2569934"/>
          </a:xfrm>
          <a:prstGeom prst="rect">
            <a:avLst/>
          </a:prstGeom>
          <a:noFill/>
        </p:spPr>
        <p:txBody>
          <a:bodyPr wrap="square" rtlCol="0">
            <a:spAutoFit/>
          </a:bodyPr>
          <a:lstStyle/>
          <a:p>
            <a:pPr algn="just"/>
            <a:r>
              <a:rPr lang="en-US" sz="2100" dirty="0"/>
              <a:t>OPT has the solution to quickly and accurately compare each of your third-party vendor bills (such as; AlarmNet, SecureCom and Alarm.com) or your central station data with your accounts in SedonaOffice!</a:t>
            </a:r>
          </a:p>
          <a:p>
            <a:pPr algn="just"/>
            <a:endParaRPr lang="en-US" sz="1100" dirty="0"/>
          </a:p>
          <a:p>
            <a:pPr algn="just"/>
            <a:r>
              <a:rPr lang="en-US" sz="2100" dirty="0"/>
              <a:t>We have expanded our Service Reconciliation Module (SRM) to ensure not only your accounts have been loaded appropriately but the associated customer recurring is profitable. With SRM you can accurately identify issues and perform your reconciliations faster and easier than ever before.</a:t>
            </a:r>
          </a:p>
        </p:txBody>
      </p:sp>
      <p:grpSp>
        <p:nvGrpSpPr>
          <p:cNvPr id="115" name="Group 114">
            <a:extLst>
              <a:ext uri="{FF2B5EF4-FFF2-40B4-BE49-F238E27FC236}">
                <a16:creationId xmlns:a16="http://schemas.microsoft.com/office/drawing/2014/main" id="{A205541E-3F62-4DA8-B615-B9CDAE210CE3}"/>
              </a:ext>
            </a:extLst>
          </p:cNvPr>
          <p:cNvGrpSpPr/>
          <p:nvPr/>
        </p:nvGrpSpPr>
        <p:grpSpPr>
          <a:xfrm>
            <a:off x="8784844" y="1905000"/>
            <a:ext cx="2795572" cy="2462254"/>
            <a:chOff x="898293" y="1205158"/>
            <a:chExt cx="2795572" cy="2462254"/>
          </a:xfrm>
        </p:grpSpPr>
        <p:pic>
          <p:nvPicPr>
            <p:cNvPr id="116" name="Picture 115">
              <a:extLst>
                <a:ext uri="{FF2B5EF4-FFF2-40B4-BE49-F238E27FC236}">
                  <a16:creationId xmlns:a16="http://schemas.microsoft.com/office/drawing/2014/main" id="{7B837BC1-7429-4321-A9DD-BEC3D632D3AA}"/>
                </a:ext>
              </a:extLst>
            </p:cNvPr>
            <p:cNvPicPr>
              <a:picLocks noChangeAspect="1"/>
            </p:cNvPicPr>
            <p:nvPr/>
          </p:nvPicPr>
          <p:blipFill rotWithShape="1">
            <a:blip r:embed="rId3"/>
            <a:srcRect l="2381" t="13467" r="2290" b="13379"/>
            <a:stretch/>
          </p:blipFill>
          <p:spPr>
            <a:xfrm>
              <a:off x="1339413" y="1359409"/>
              <a:ext cx="1318167" cy="1011548"/>
            </a:xfrm>
            <a:prstGeom prst="rect">
              <a:avLst/>
            </a:prstGeom>
          </p:spPr>
        </p:pic>
        <p:pic>
          <p:nvPicPr>
            <p:cNvPr id="117" name="Picture 116">
              <a:extLst>
                <a:ext uri="{FF2B5EF4-FFF2-40B4-BE49-F238E27FC236}">
                  <a16:creationId xmlns:a16="http://schemas.microsoft.com/office/drawing/2014/main" id="{9C5F843E-46C3-4181-8923-F30E4A218C97}"/>
                </a:ext>
              </a:extLst>
            </p:cNvPr>
            <p:cNvPicPr>
              <a:picLocks noChangeAspect="1"/>
            </p:cNvPicPr>
            <p:nvPr/>
          </p:nvPicPr>
          <p:blipFill rotWithShape="1">
            <a:blip r:embed="rId4">
              <a:clrChange>
                <a:clrFrom>
                  <a:srgbClr val="FFFFFF"/>
                </a:clrFrom>
                <a:clrTo>
                  <a:srgbClr val="FFFFFF">
                    <a:alpha val="0"/>
                  </a:srgbClr>
                </a:clrTo>
              </a:clrChange>
            </a:blip>
            <a:srcRect t="14710" r="14512"/>
            <a:stretch/>
          </p:blipFill>
          <p:spPr>
            <a:xfrm>
              <a:off x="2725304" y="1275184"/>
              <a:ext cx="939512" cy="1174148"/>
            </a:xfrm>
            <a:prstGeom prst="rect">
              <a:avLst/>
            </a:prstGeom>
          </p:spPr>
        </p:pic>
        <p:pic>
          <p:nvPicPr>
            <p:cNvPr id="118" name="Picture 117">
              <a:extLst>
                <a:ext uri="{FF2B5EF4-FFF2-40B4-BE49-F238E27FC236}">
                  <a16:creationId xmlns:a16="http://schemas.microsoft.com/office/drawing/2014/main" id="{B0509938-0504-4D0D-8212-03BDD8ACE27D}"/>
                </a:ext>
              </a:extLst>
            </p:cNvPr>
            <p:cNvPicPr>
              <a:picLocks noChangeAspect="1"/>
            </p:cNvPicPr>
            <p:nvPr/>
          </p:nvPicPr>
          <p:blipFill rotWithShape="1">
            <a:blip r:embed="rId5"/>
            <a:srcRect l="4342" t="18013" r="3935" b="18422"/>
            <a:stretch/>
          </p:blipFill>
          <p:spPr>
            <a:xfrm>
              <a:off x="1521434" y="2084820"/>
              <a:ext cx="1715059" cy="1188573"/>
            </a:xfrm>
            <a:prstGeom prst="rect">
              <a:avLst/>
            </a:prstGeom>
          </p:spPr>
        </p:pic>
        <p:pic>
          <p:nvPicPr>
            <p:cNvPr id="119" name="Picture 118">
              <a:extLst>
                <a:ext uri="{FF2B5EF4-FFF2-40B4-BE49-F238E27FC236}">
                  <a16:creationId xmlns:a16="http://schemas.microsoft.com/office/drawing/2014/main" id="{4C8B88A2-3D38-424D-8045-2AAFD2B0134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998496" y="2258083"/>
              <a:ext cx="1695369" cy="1409329"/>
            </a:xfrm>
            <a:prstGeom prst="rect">
              <a:avLst/>
            </a:prstGeom>
          </p:spPr>
        </p:pic>
        <p:pic>
          <p:nvPicPr>
            <p:cNvPr id="120" name="Picture 119">
              <a:extLst>
                <a:ext uri="{FF2B5EF4-FFF2-40B4-BE49-F238E27FC236}">
                  <a16:creationId xmlns:a16="http://schemas.microsoft.com/office/drawing/2014/main" id="{94DFBAD8-EBC8-4DEC-8970-0AB7F2CF8E63}"/>
                </a:ext>
              </a:extLst>
            </p:cNvPr>
            <p:cNvPicPr>
              <a:picLocks noChangeAspect="1"/>
            </p:cNvPicPr>
            <p:nvPr/>
          </p:nvPicPr>
          <p:blipFill rotWithShape="1">
            <a:blip r:embed="rId7"/>
            <a:srcRect l="22842" r="27193" b="7093"/>
            <a:stretch/>
          </p:blipFill>
          <p:spPr>
            <a:xfrm>
              <a:off x="898293" y="1468865"/>
              <a:ext cx="936911" cy="2177676"/>
            </a:xfrm>
            <a:prstGeom prst="rect">
              <a:avLst/>
            </a:prstGeom>
          </p:spPr>
        </p:pic>
        <p:sp>
          <p:nvSpPr>
            <p:cNvPr id="121" name="Rectangle: Diagonal Corners Rounded 120">
              <a:extLst>
                <a:ext uri="{FF2B5EF4-FFF2-40B4-BE49-F238E27FC236}">
                  <a16:creationId xmlns:a16="http://schemas.microsoft.com/office/drawing/2014/main" id="{0B9F0690-9615-4BC1-BAC4-CBFDA428EE91}"/>
                </a:ext>
              </a:extLst>
            </p:cNvPr>
            <p:cNvSpPr/>
            <p:nvPr/>
          </p:nvSpPr>
          <p:spPr>
            <a:xfrm>
              <a:off x="898293" y="1205158"/>
              <a:ext cx="2770186" cy="2441383"/>
            </a:xfrm>
            <a:prstGeom prst="round2DiagRect">
              <a:avLst>
                <a:gd name="adj1" fmla="val 16667"/>
                <a:gd name="adj2" fmla="val 0"/>
              </a:avLst>
            </a:prstGeom>
            <a:noFill/>
            <a:ln w="76200">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8" name="Picture 7">
            <a:extLst>
              <a:ext uri="{FF2B5EF4-FFF2-40B4-BE49-F238E27FC236}">
                <a16:creationId xmlns:a16="http://schemas.microsoft.com/office/drawing/2014/main" id="{69E14F2A-A4A3-412E-932A-C2BEC87C2CE4}"/>
              </a:ext>
            </a:extLst>
          </p:cNvPr>
          <p:cNvPicPr>
            <a:picLocks noChangeAspect="1"/>
          </p:cNvPicPr>
          <p:nvPr/>
        </p:nvPicPr>
        <p:blipFill>
          <a:blip r:embed="rId8"/>
          <a:stretch>
            <a:fillRect/>
          </a:stretch>
        </p:blipFill>
        <p:spPr>
          <a:xfrm>
            <a:off x="303857" y="4711089"/>
            <a:ext cx="1188720" cy="388936"/>
          </a:xfrm>
          <a:prstGeom prst="rect">
            <a:avLst/>
          </a:prstGeom>
        </p:spPr>
      </p:pic>
      <p:pic>
        <p:nvPicPr>
          <p:cNvPr id="10" name="Picture 9">
            <a:extLst>
              <a:ext uri="{FF2B5EF4-FFF2-40B4-BE49-F238E27FC236}">
                <a16:creationId xmlns:a16="http://schemas.microsoft.com/office/drawing/2014/main" id="{772884F8-D79E-45B2-956C-3B67BD76130A}"/>
              </a:ext>
            </a:extLst>
          </p:cNvPr>
          <p:cNvPicPr>
            <a:picLocks noChangeAspect="1"/>
          </p:cNvPicPr>
          <p:nvPr/>
        </p:nvPicPr>
        <p:blipFill>
          <a:blip r:embed="rId9"/>
          <a:stretch>
            <a:fillRect/>
          </a:stretch>
        </p:blipFill>
        <p:spPr>
          <a:xfrm>
            <a:off x="1630278" y="4796382"/>
            <a:ext cx="1188720" cy="221706"/>
          </a:xfrm>
          <a:prstGeom prst="rect">
            <a:avLst/>
          </a:prstGeom>
        </p:spPr>
      </p:pic>
      <p:pic>
        <p:nvPicPr>
          <p:cNvPr id="15" name="Picture 14">
            <a:extLst>
              <a:ext uri="{FF2B5EF4-FFF2-40B4-BE49-F238E27FC236}">
                <a16:creationId xmlns:a16="http://schemas.microsoft.com/office/drawing/2014/main" id="{1FA3F993-F2DE-4B70-9459-F820EDAB91E3}"/>
              </a:ext>
            </a:extLst>
          </p:cNvPr>
          <p:cNvPicPr>
            <a:picLocks noChangeAspect="1"/>
          </p:cNvPicPr>
          <p:nvPr/>
        </p:nvPicPr>
        <p:blipFill>
          <a:blip r:embed="rId10"/>
          <a:stretch>
            <a:fillRect/>
          </a:stretch>
        </p:blipFill>
        <p:spPr>
          <a:xfrm>
            <a:off x="8190484" y="4734875"/>
            <a:ext cx="1188720" cy="377594"/>
          </a:xfrm>
          <a:prstGeom prst="rect">
            <a:avLst/>
          </a:prstGeom>
        </p:spPr>
      </p:pic>
      <p:pic>
        <p:nvPicPr>
          <p:cNvPr id="17" name="Picture 16">
            <a:extLst>
              <a:ext uri="{FF2B5EF4-FFF2-40B4-BE49-F238E27FC236}">
                <a16:creationId xmlns:a16="http://schemas.microsoft.com/office/drawing/2014/main" id="{194B3E47-9F55-4595-87EA-C4DB323EA73D}"/>
              </a:ext>
            </a:extLst>
          </p:cNvPr>
          <p:cNvPicPr>
            <a:picLocks noChangeAspect="1"/>
          </p:cNvPicPr>
          <p:nvPr/>
        </p:nvPicPr>
        <p:blipFill>
          <a:blip r:embed="rId11"/>
          <a:stretch>
            <a:fillRect/>
          </a:stretch>
        </p:blipFill>
        <p:spPr>
          <a:xfrm>
            <a:off x="6921070" y="4586717"/>
            <a:ext cx="1188720" cy="637849"/>
          </a:xfrm>
          <a:prstGeom prst="rect">
            <a:avLst/>
          </a:prstGeom>
        </p:spPr>
      </p:pic>
      <p:pic>
        <p:nvPicPr>
          <p:cNvPr id="20" name="Picture 19">
            <a:extLst>
              <a:ext uri="{FF2B5EF4-FFF2-40B4-BE49-F238E27FC236}">
                <a16:creationId xmlns:a16="http://schemas.microsoft.com/office/drawing/2014/main" id="{180F775E-1832-4AB6-B376-5A905573D64F}"/>
              </a:ext>
            </a:extLst>
          </p:cNvPr>
          <p:cNvPicPr>
            <a:picLocks noChangeAspect="1"/>
          </p:cNvPicPr>
          <p:nvPr/>
        </p:nvPicPr>
        <p:blipFill>
          <a:blip r:embed="rId12"/>
          <a:stretch>
            <a:fillRect/>
          </a:stretch>
        </p:blipFill>
        <p:spPr>
          <a:xfrm>
            <a:off x="4306273" y="4703749"/>
            <a:ext cx="1188720" cy="468671"/>
          </a:xfrm>
          <a:prstGeom prst="rect">
            <a:avLst/>
          </a:prstGeom>
        </p:spPr>
      </p:pic>
      <p:pic>
        <p:nvPicPr>
          <p:cNvPr id="22" name="Picture 21">
            <a:extLst>
              <a:ext uri="{FF2B5EF4-FFF2-40B4-BE49-F238E27FC236}">
                <a16:creationId xmlns:a16="http://schemas.microsoft.com/office/drawing/2014/main" id="{6EFA50B0-8DF5-437D-8993-C0457F30E386}"/>
              </a:ext>
            </a:extLst>
          </p:cNvPr>
          <p:cNvPicPr>
            <a:picLocks noChangeAspect="1"/>
          </p:cNvPicPr>
          <p:nvPr/>
        </p:nvPicPr>
        <p:blipFill>
          <a:blip r:embed="rId13"/>
          <a:stretch>
            <a:fillRect/>
          </a:stretch>
        </p:blipFill>
        <p:spPr>
          <a:xfrm>
            <a:off x="5628203" y="4717816"/>
            <a:ext cx="1188720" cy="431619"/>
          </a:xfrm>
          <a:prstGeom prst="rect">
            <a:avLst/>
          </a:prstGeom>
        </p:spPr>
      </p:pic>
      <p:pic>
        <p:nvPicPr>
          <p:cNvPr id="24" name="Picture 23">
            <a:extLst>
              <a:ext uri="{FF2B5EF4-FFF2-40B4-BE49-F238E27FC236}">
                <a16:creationId xmlns:a16="http://schemas.microsoft.com/office/drawing/2014/main" id="{3F5E605F-77BF-443A-9F42-506D3C1E0836}"/>
              </a:ext>
            </a:extLst>
          </p:cNvPr>
          <p:cNvPicPr>
            <a:picLocks noChangeAspect="1"/>
          </p:cNvPicPr>
          <p:nvPr/>
        </p:nvPicPr>
        <p:blipFill>
          <a:blip r:embed="rId14"/>
          <a:stretch>
            <a:fillRect/>
          </a:stretch>
        </p:blipFill>
        <p:spPr>
          <a:xfrm>
            <a:off x="9540407" y="4659851"/>
            <a:ext cx="1188720" cy="499262"/>
          </a:xfrm>
          <a:prstGeom prst="rect">
            <a:avLst/>
          </a:prstGeom>
        </p:spPr>
      </p:pic>
      <p:pic>
        <p:nvPicPr>
          <p:cNvPr id="26" name="Picture 25">
            <a:extLst>
              <a:ext uri="{FF2B5EF4-FFF2-40B4-BE49-F238E27FC236}">
                <a16:creationId xmlns:a16="http://schemas.microsoft.com/office/drawing/2014/main" id="{D7AA3E06-60CD-4AAD-B5A5-1959E9E41269}"/>
              </a:ext>
            </a:extLst>
          </p:cNvPr>
          <p:cNvPicPr>
            <a:picLocks noChangeAspect="1"/>
          </p:cNvPicPr>
          <p:nvPr/>
        </p:nvPicPr>
        <p:blipFill>
          <a:blip r:embed="rId15"/>
          <a:stretch>
            <a:fillRect/>
          </a:stretch>
        </p:blipFill>
        <p:spPr>
          <a:xfrm>
            <a:off x="10805160" y="4568055"/>
            <a:ext cx="1188720" cy="580003"/>
          </a:xfrm>
          <a:prstGeom prst="rect">
            <a:avLst/>
          </a:prstGeom>
        </p:spPr>
      </p:pic>
      <p:pic>
        <p:nvPicPr>
          <p:cNvPr id="33" name="Picture 32">
            <a:extLst>
              <a:ext uri="{FF2B5EF4-FFF2-40B4-BE49-F238E27FC236}">
                <a16:creationId xmlns:a16="http://schemas.microsoft.com/office/drawing/2014/main" id="{64029A71-635C-495A-85DD-5494F75B4212}"/>
              </a:ext>
            </a:extLst>
          </p:cNvPr>
          <p:cNvPicPr>
            <a:picLocks noChangeAspect="1"/>
          </p:cNvPicPr>
          <p:nvPr/>
        </p:nvPicPr>
        <p:blipFill>
          <a:blip r:embed="rId16"/>
          <a:stretch>
            <a:fillRect/>
          </a:stretch>
        </p:blipFill>
        <p:spPr>
          <a:xfrm>
            <a:off x="3560390" y="5570802"/>
            <a:ext cx="1188720" cy="264498"/>
          </a:xfrm>
          <a:prstGeom prst="rect">
            <a:avLst/>
          </a:prstGeom>
        </p:spPr>
      </p:pic>
      <p:pic>
        <p:nvPicPr>
          <p:cNvPr id="35" name="Picture 34">
            <a:extLst>
              <a:ext uri="{FF2B5EF4-FFF2-40B4-BE49-F238E27FC236}">
                <a16:creationId xmlns:a16="http://schemas.microsoft.com/office/drawing/2014/main" id="{37EA461A-696A-4FA5-A99F-DAF348C7FF7B}"/>
              </a:ext>
            </a:extLst>
          </p:cNvPr>
          <p:cNvPicPr>
            <a:picLocks noChangeAspect="1"/>
          </p:cNvPicPr>
          <p:nvPr/>
        </p:nvPicPr>
        <p:blipFill>
          <a:blip r:embed="rId17"/>
          <a:stretch>
            <a:fillRect/>
          </a:stretch>
        </p:blipFill>
        <p:spPr>
          <a:xfrm>
            <a:off x="4935051" y="5609646"/>
            <a:ext cx="1188720" cy="291197"/>
          </a:xfrm>
          <a:prstGeom prst="rect">
            <a:avLst/>
          </a:prstGeom>
        </p:spPr>
      </p:pic>
      <p:pic>
        <p:nvPicPr>
          <p:cNvPr id="37" name="Picture 36">
            <a:extLst>
              <a:ext uri="{FF2B5EF4-FFF2-40B4-BE49-F238E27FC236}">
                <a16:creationId xmlns:a16="http://schemas.microsoft.com/office/drawing/2014/main" id="{6537791A-B40B-423A-8EA1-3E4723B25FF2}"/>
              </a:ext>
            </a:extLst>
          </p:cNvPr>
          <p:cNvPicPr>
            <a:picLocks noChangeAspect="1"/>
          </p:cNvPicPr>
          <p:nvPr/>
        </p:nvPicPr>
        <p:blipFill>
          <a:blip r:embed="rId18"/>
          <a:stretch>
            <a:fillRect/>
          </a:stretch>
        </p:blipFill>
        <p:spPr>
          <a:xfrm>
            <a:off x="6294137" y="5213282"/>
            <a:ext cx="1188720" cy="810491"/>
          </a:xfrm>
          <a:prstGeom prst="rect">
            <a:avLst/>
          </a:prstGeom>
        </p:spPr>
      </p:pic>
      <p:pic>
        <p:nvPicPr>
          <p:cNvPr id="39" name="Picture 38">
            <a:extLst>
              <a:ext uri="{FF2B5EF4-FFF2-40B4-BE49-F238E27FC236}">
                <a16:creationId xmlns:a16="http://schemas.microsoft.com/office/drawing/2014/main" id="{9BCE56C4-DEB5-4E84-98B0-92300945BC8E}"/>
              </a:ext>
            </a:extLst>
          </p:cNvPr>
          <p:cNvPicPr>
            <a:picLocks noChangeAspect="1"/>
          </p:cNvPicPr>
          <p:nvPr/>
        </p:nvPicPr>
        <p:blipFill>
          <a:blip r:embed="rId19"/>
          <a:stretch>
            <a:fillRect/>
          </a:stretch>
        </p:blipFill>
        <p:spPr>
          <a:xfrm>
            <a:off x="7597020" y="5388753"/>
            <a:ext cx="1188720" cy="568076"/>
          </a:xfrm>
          <a:prstGeom prst="rect">
            <a:avLst/>
          </a:prstGeom>
        </p:spPr>
      </p:pic>
      <p:pic>
        <p:nvPicPr>
          <p:cNvPr id="42" name="Picture 41">
            <a:extLst>
              <a:ext uri="{FF2B5EF4-FFF2-40B4-BE49-F238E27FC236}">
                <a16:creationId xmlns:a16="http://schemas.microsoft.com/office/drawing/2014/main" id="{2C2841C8-3808-4363-BFF0-CE85A81F4B53}"/>
              </a:ext>
            </a:extLst>
          </p:cNvPr>
          <p:cNvPicPr>
            <a:picLocks noChangeAspect="1"/>
          </p:cNvPicPr>
          <p:nvPr/>
        </p:nvPicPr>
        <p:blipFill>
          <a:blip r:embed="rId20"/>
          <a:stretch>
            <a:fillRect/>
          </a:stretch>
        </p:blipFill>
        <p:spPr>
          <a:xfrm>
            <a:off x="8955781" y="5343474"/>
            <a:ext cx="1188720" cy="814605"/>
          </a:xfrm>
          <a:prstGeom prst="rect">
            <a:avLst/>
          </a:prstGeom>
        </p:spPr>
      </p:pic>
      <p:pic>
        <p:nvPicPr>
          <p:cNvPr id="45" name="Picture 44">
            <a:extLst>
              <a:ext uri="{FF2B5EF4-FFF2-40B4-BE49-F238E27FC236}">
                <a16:creationId xmlns:a16="http://schemas.microsoft.com/office/drawing/2014/main" id="{D5C2940A-3264-4477-AC52-3A59550BF7D3}"/>
              </a:ext>
            </a:extLst>
          </p:cNvPr>
          <p:cNvPicPr>
            <a:picLocks noChangeAspect="1"/>
          </p:cNvPicPr>
          <p:nvPr/>
        </p:nvPicPr>
        <p:blipFill>
          <a:blip r:embed="rId21"/>
          <a:stretch>
            <a:fillRect/>
          </a:stretch>
        </p:blipFill>
        <p:spPr>
          <a:xfrm>
            <a:off x="10249333" y="5441633"/>
            <a:ext cx="1188720" cy="393667"/>
          </a:xfrm>
          <a:prstGeom prst="rect">
            <a:avLst/>
          </a:prstGeom>
        </p:spPr>
      </p:pic>
      <p:pic>
        <p:nvPicPr>
          <p:cNvPr id="47" name="Picture 46">
            <a:extLst>
              <a:ext uri="{FF2B5EF4-FFF2-40B4-BE49-F238E27FC236}">
                <a16:creationId xmlns:a16="http://schemas.microsoft.com/office/drawing/2014/main" id="{CB3C4B68-1BDA-413E-8898-5DB89FDF5C8A}"/>
              </a:ext>
            </a:extLst>
          </p:cNvPr>
          <p:cNvPicPr>
            <a:picLocks noChangeAspect="1"/>
          </p:cNvPicPr>
          <p:nvPr/>
        </p:nvPicPr>
        <p:blipFill>
          <a:blip r:embed="rId22"/>
          <a:stretch>
            <a:fillRect/>
          </a:stretch>
        </p:blipFill>
        <p:spPr>
          <a:xfrm>
            <a:off x="2975361" y="4667577"/>
            <a:ext cx="1188720" cy="453100"/>
          </a:xfrm>
          <a:prstGeom prst="rect">
            <a:avLst/>
          </a:prstGeom>
        </p:spPr>
      </p:pic>
      <p:pic>
        <p:nvPicPr>
          <p:cNvPr id="50" name="Picture 49">
            <a:extLst>
              <a:ext uri="{FF2B5EF4-FFF2-40B4-BE49-F238E27FC236}">
                <a16:creationId xmlns:a16="http://schemas.microsoft.com/office/drawing/2014/main" id="{AF6FF927-5129-4123-B1C4-E8C4289C606B}"/>
              </a:ext>
            </a:extLst>
          </p:cNvPr>
          <p:cNvPicPr>
            <a:picLocks noChangeAspect="1"/>
          </p:cNvPicPr>
          <p:nvPr/>
        </p:nvPicPr>
        <p:blipFill>
          <a:blip r:embed="rId23"/>
          <a:stretch>
            <a:fillRect/>
          </a:stretch>
        </p:blipFill>
        <p:spPr>
          <a:xfrm>
            <a:off x="2173419" y="5441633"/>
            <a:ext cx="1188720" cy="476695"/>
          </a:xfrm>
          <a:prstGeom prst="rect">
            <a:avLst/>
          </a:prstGeom>
        </p:spPr>
      </p:pic>
      <p:pic>
        <p:nvPicPr>
          <p:cNvPr id="52" name="Picture 51">
            <a:extLst>
              <a:ext uri="{FF2B5EF4-FFF2-40B4-BE49-F238E27FC236}">
                <a16:creationId xmlns:a16="http://schemas.microsoft.com/office/drawing/2014/main" id="{3A634CFB-BFC4-4116-A29B-5F596C04DFBC}"/>
              </a:ext>
            </a:extLst>
          </p:cNvPr>
          <p:cNvPicPr>
            <a:picLocks noChangeAspect="1"/>
          </p:cNvPicPr>
          <p:nvPr/>
        </p:nvPicPr>
        <p:blipFill>
          <a:blip r:embed="rId24"/>
          <a:stretch>
            <a:fillRect/>
          </a:stretch>
        </p:blipFill>
        <p:spPr>
          <a:xfrm>
            <a:off x="778456" y="5553946"/>
            <a:ext cx="1188720" cy="273084"/>
          </a:xfrm>
          <a:prstGeom prst="rect">
            <a:avLst/>
          </a:prstGeom>
        </p:spPr>
      </p:pic>
      <p:sp>
        <p:nvSpPr>
          <p:cNvPr id="54" name="AutoShape 2" descr="Image result for csv logo">
            <a:hlinkClick r:id="rId25"/>
            <a:extLst>
              <a:ext uri="{FF2B5EF4-FFF2-40B4-BE49-F238E27FC236}">
                <a16:creationId xmlns:a16="http://schemas.microsoft.com/office/drawing/2014/main" id="{23D8CBD7-18BA-4664-B809-029AF40B1A56}"/>
              </a:ext>
            </a:extLst>
          </p:cNvPr>
          <p:cNvSpPr>
            <a:spLocks noChangeAspect="1" noChangeArrowheads="1"/>
          </p:cNvSpPr>
          <p:nvPr/>
        </p:nvSpPr>
        <p:spPr bwMode="auto">
          <a:xfrm>
            <a:off x="1679575" y="-280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9" name="Picture 58">
            <a:extLst>
              <a:ext uri="{FF2B5EF4-FFF2-40B4-BE49-F238E27FC236}">
                <a16:creationId xmlns:a16="http://schemas.microsoft.com/office/drawing/2014/main" id="{49783E6F-CA98-4F36-A88B-1708685EE6D8}"/>
              </a:ext>
            </a:extLst>
          </p:cNvPr>
          <p:cNvPicPr>
            <a:picLocks noChangeAspect="1"/>
          </p:cNvPicPr>
          <p:nvPr/>
        </p:nvPicPr>
        <p:blipFill rotWithShape="1">
          <a:blip r:embed="rId26"/>
          <a:srcRect l="44437" t="6064" r="43632" b="73990"/>
          <a:stretch/>
        </p:blipFill>
        <p:spPr>
          <a:xfrm>
            <a:off x="183119" y="5980315"/>
            <a:ext cx="595337" cy="746449"/>
          </a:xfrm>
          <a:prstGeom prst="rect">
            <a:avLst/>
          </a:prstGeom>
        </p:spPr>
      </p:pic>
      <p:pic>
        <p:nvPicPr>
          <p:cNvPr id="105" name="Picture 104">
            <a:extLst>
              <a:ext uri="{FF2B5EF4-FFF2-40B4-BE49-F238E27FC236}">
                <a16:creationId xmlns:a16="http://schemas.microsoft.com/office/drawing/2014/main" id="{0D866523-3FE3-4C10-90E7-43029D91D955}"/>
              </a:ext>
            </a:extLst>
          </p:cNvPr>
          <p:cNvPicPr>
            <a:picLocks noChangeAspect="1"/>
          </p:cNvPicPr>
          <p:nvPr/>
        </p:nvPicPr>
        <p:blipFill rotWithShape="1">
          <a:blip r:embed="rId26"/>
          <a:srcRect l="43691" t="50000" r="44378" b="30054"/>
          <a:stretch/>
        </p:blipFill>
        <p:spPr>
          <a:xfrm>
            <a:off x="1579059" y="5980314"/>
            <a:ext cx="594360" cy="745224"/>
          </a:xfrm>
          <a:prstGeom prst="rect">
            <a:avLst/>
          </a:prstGeom>
        </p:spPr>
      </p:pic>
      <p:pic>
        <p:nvPicPr>
          <p:cNvPr id="106" name="Picture 105">
            <a:extLst>
              <a:ext uri="{FF2B5EF4-FFF2-40B4-BE49-F238E27FC236}">
                <a16:creationId xmlns:a16="http://schemas.microsoft.com/office/drawing/2014/main" id="{97041F37-8BBB-4294-9A06-EF57E345EDE4}"/>
              </a:ext>
            </a:extLst>
          </p:cNvPr>
          <p:cNvPicPr>
            <a:picLocks noChangeAspect="1"/>
          </p:cNvPicPr>
          <p:nvPr/>
        </p:nvPicPr>
        <p:blipFill rotWithShape="1">
          <a:blip r:embed="rId26"/>
          <a:srcRect l="71442" t="50000" r="16627" b="30054"/>
          <a:stretch/>
        </p:blipFill>
        <p:spPr>
          <a:xfrm>
            <a:off x="884201" y="5980314"/>
            <a:ext cx="594360" cy="745224"/>
          </a:xfrm>
          <a:prstGeom prst="rect">
            <a:avLst/>
          </a:prstGeom>
        </p:spPr>
      </p:pic>
      <p:sp>
        <p:nvSpPr>
          <p:cNvPr id="34" name="Rectangle 33">
            <a:extLst>
              <a:ext uri="{FF2B5EF4-FFF2-40B4-BE49-F238E27FC236}">
                <a16:creationId xmlns:a16="http://schemas.microsoft.com/office/drawing/2014/main" id="{C136E7CB-9415-4585-8B60-AFF8A2F36CC3}"/>
              </a:ext>
            </a:extLst>
          </p:cNvPr>
          <p:cNvSpPr/>
          <p:nvPr/>
        </p:nvSpPr>
        <p:spPr>
          <a:xfrm>
            <a:off x="0" y="6367244"/>
            <a:ext cx="12192000" cy="523220"/>
          </a:xfrm>
          <a:prstGeom prst="rect">
            <a:avLst/>
          </a:prstGeom>
        </p:spPr>
        <p:txBody>
          <a:bodyPr wrap="square">
            <a:spAutoFit/>
          </a:bodyPr>
          <a:lstStyle/>
          <a:p>
            <a:pPr algn="ctr"/>
            <a:r>
              <a:rPr lang="en-US" sz="2800" dirty="0">
                <a:solidFill>
                  <a:schemeClr val="bg1"/>
                </a:solidFill>
              </a:rPr>
              <a:t>OPTBizSvc.com/SOUC-Timeline</a:t>
            </a:r>
          </a:p>
        </p:txBody>
      </p:sp>
      <p:sp>
        <p:nvSpPr>
          <p:cNvPr id="36" name="Title 2">
            <a:extLst>
              <a:ext uri="{FF2B5EF4-FFF2-40B4-BE49-F238E27FC236}">
                <a16:creationId xmlns:a16="http://schemas.microsoft.com/office/drawing/2014/main" id="{4546AC05-5431-471A-A711-2074D3A1F095}"/>
              </a:ext>
            </a:extLst>
          </p:cNvPr>
          <p:cNvSpPr txBox="1">
            <a:spLocks/>
          </p:cNvSpPr>
          <p:nvPr/>
        </p:nvSpPr>
        <p:spPr>
          <a:xfrm>
            <a:off x="0" y="1259517"/>
            <a:ext cx="121920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rPr>
              <a:t>OPT </a:t>
            </a:r>
            <a:r>
              <a:rPr lang="en-US" b="0" dirty="0">
                <a:solidFill>
                  <a:srgbClr val="15C2F5"/>
                </a:solidFill>
                <a:cs typeface="Arial" panose="020B0604020202020204" pitchFamily="34" charset="0"/>
              </a:rPr>
              <a:t>Services Reconciliation Module (SRM)</a:t>
            </a:r>
            <a:endParaRPr lang="en-US" sz="5400" b="0" dirty="0">
              <a:solidFill>
                <a:srgbClr val="15C2F5"/>
              </a:solidFill>
              <a:cs typeface="Arial" panose="020B0604020202020204" pitchFamily="34" charset="0"/>
            </a:endParaRPr>
          </a:p>
        </p:txBody>
      </p:sp>
    </p:spTree>
    <p:extLst>
      <p:ext uri="{BB962C8B-B14F-4D97-AF65-F5344CB8AC3E}">
        <p14:creationId xmlns:p14="http://schemas.microsoft.com/office/powerpoint/2010/main" val="23558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Effect transition="in" filter="wipe(left)">
                                      <p:cBhvr>
                                        <p:cTn id="7" dur="1000"/>
                                        <p:tgtEl>
                                          <p:spTgt spid="12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23">
                                            <p:txEl>
                                              <p:pRg st="2" end="2"/>
                                            </p:txEl>
                                          </p:spTgt>
                                        </p:tgtEl>
                                        <p:attrNameLst>
                                          <p:attrName>style.visibility</p:attrName>
                                        </p:attrNameLst>
                                      </p:cBhvr>
                                      <p:to>
                                        <p:strVal val="visible"/>
                                      </p:to>
                                    </p:set>
                                    <p:animEffect transition="in" filter="wipe(left)">
                                      <p:cBhvr>
                                        <p:cTn id="10" dur="1000"/>
                                        <p:tgtEl>
                                          <p:spTgt spid="123">
                                            <p:txEl>
                                              <p:pRg st="2" end="2"/>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50"/>
                                        <p:tgtEl>
                                          <p:spTgt spid="8"/>
                                        </p:tgtEl>
                                      </p:cBhvr>
                                    </p:animEffect>
                                  </p:childTnLst>
                                </p:cTn>
                              </p:par>
                            </p:childTnLst>
                          </p:cTn>
                        </p:par>
                        <p:par>
                          <p:cTn id="15" fill="hold">
                            <p:stCondLst>
                              <p:cond delay="1250"/>
                            </p:stCondLst>
                            <p:childTnLst>
                              <p:par>
                                <p:cTn id="16" presetID="10"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50"/>
                                        <p:tgtEl>
                                          <p:spTgt spid="10"/>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250"/>
                                        <p:tgtEl>
                                          <p:spTgt spid="47"/>
                                        </p:tgtEl>
                                      </p:cBhvr>
                                    </p:animEffect>
                                  </p:childTnLst>
                                </p:cTn>
                              </p:par>
                            </p:childTnLst>
                          </p:cTn>
                        </p:par>
                        <p:par>
                          <p:cTn id="23" fill="hold">
                            <p:stCondLst>
                              <p:cond delay="1750"/>
                            </p:stCondLst>
                            <p:childTnLst>
                              <p:par>
                                <p:cTn id="24" presetID="10"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250"/>
                                        <p:tgtEl>
                                          <p:spTgt spid="20"/>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250"/>
                                        <p:tgtEl>
                                          <p:spTgt spid="22"/>
                                        </p:tgtEl>
                                      </p:cBhvr>
                                    </p:animEffect>
                                  </p:childTnLst>
                                </p:cTn>
                              </p:par>
                            </p:childTnLst>
                          </p:cTn>
                        </p:par>
                        <p:par>
                          <p:cTn id="31" fill="hold">
                            <p:stCondLst>
                              <p:cond delay="2250"/>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250"/>
                                        <p:tgtEl>
                                          <p:spTgt spid="17"/>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250"/>
                                        <p:tgtEl>
                                          <p:spTgt spid="15"/>
                                        </p:tgtEl>
                                      </p:cBhvr>
                                    </p:animEffect>
                                  </p:childTnLst>
                                </p:cTn>
                              </p:par>
                            </p:childTnLst>
                          </p:cTn>
                        </p:par>
                        <p:par>
                          <p:cTn id="39" fill="hold">
                            <p:stCondLst>
                              <p:cond delay="2750"/>
                            </p:stCondLst>
                            <p:childTnLst>
                              <p:par>
                                <p:cTn id="40" presetID="10"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250"/>
                                        <p:tgtEl>
                                          <p:spTgt spid="24"/>
                                        </p:tgtEl>
                                      </p:cBhvr>
                                    </p:animEffect>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250"/>
                                        <p:tgtEl>
                                          <p:spTgt spid="26"/>
                                        </p:tgtEl>
                                      </p:cBhvr>
                                    </p:animEffect>
                                  </p:childTnLst>
                                </p:cTn>
                              </p:par>
                            </p:childTnLst>
                          </p:cTn>
                        </p:par>
                        <p:par>
                          <p:cTn id="47" fill="hold">
                            <p:stCondLst>
                              <p:cond delay="3250"/>
                            </p:stCondLst>
                            <p:childTnLst>
                              <p:par>
                                <p:cTn id="48" presetID="10"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250"/>
                                        <p:tgtEl>
                                          <p:spTgt spid="52"/>
                                        </p:tgtEl>
                                      </p:cBhvr>
                                    </p:animEffect>
                                  </p:childTnLst>
                                </p:cTn>
                              </p:par>
                            </p:childTnLst>
                          </p:cTn>
                        </p:par>
                        <p:par>
                          <p:cTn id="51" fill="hold">
                            <p:stCondLst>
                              <p:cond delay="3500"/>
                            </p:stCondLst>
                            <p:childTnLst>
                              <p:par>
                                <p:cTn id="52" presetID="10" presetClass="entr" presetSubtype="0"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250"/>
                                        <p:tgtEl>
                                          <p:spTgt spid="50"/>
                                        </p:tgtEl>
                                      </p:cBhvr>
                                    </p:animEffect>
                                  </p:childTnLst>
                                </p:cTn>
                              </p:par>
                            </p:childTnLst>
                          </p:cTn>
                        </p:par>
                        <p:par>
                          <p:cTn id="55" fill="hold">
                            <p:stCondLst>
                              <p:cond delay="3750"/>
                            </p:stCondLst>
                            <p:childTnLst>
                              <p:par>
                                <p:cTn id="56" presetID="10" presetClass="entr" presetSubtype="0" fill="hold"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250"/>
                                        <p:tgtEl>
                                          <p:spTgt spid="33"/>
                                        </p:tgtEl>
                                      </p:cBhvr>
                                    </p:animEffect>
                                  </p:childTnLst>
                                </p:cTn>
                              </p:par>
                            </p:childTnLst>
                          </p:cTn>
                        </p:par>
                        <p:par>
                          <p:cTn id="59" fill="hold">
                            <p:stCondLst>
                              <p:cond delay="4000"/>
                            </p:stCondLst>
                            <p:childTnLst>
                              <p:par>
                                <p:cTn id="60" presetID="10" presetClass="entr" presetSubtype="0" fill="hold"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250"/>
                                        <p:tgtEl>
                                          <p:spTgt spid="35"/>
                                        </p:tgtEl>
                                      </p:cBhvr>
                                    </p:animEffect>
                                  </p:childTnLst>
                                </p:cTn>
                              </p:par>
                            </p:childTnLst>
                          </p:cTn>
                        </p:par>
                        <p:par>
                          <p:cTn id="63" fill="hold">
                            <p:stCondLst>
                              <p:cond delay="4250"/>
                            </p:stCondLst>
                            <p:childTnLst>
                              <p:par>
                                <p:cTn id="64" presetID="10" presetClass="entr" presetSubtype="0" fill="hold" nodeType="after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250"/>
                                        <p:tgtEl>
                                          <p:spTgt spid="37"/>
                                        </p:tgtEl>
                                      </p:cBhvr>
                                    </p:animEffect>
                                  </p:childTnLst>
                                </p:cTn>
                              </p:par>
                            </p:childTnLst>
                          </p:cTn>
                        </p:par>
                        <p:par>
                          <p:cTn id="67" fill="hold">
                            <p:stCondLst>
                              <p:cond delay="4500"/>
                            </p:stCondLst>
                            <p:childTnLst>
                              <p:par>
                                <p:cTn id="68" presetID="10" presetClass="entr" presetSubtype="0" fill="hold" nodeType="after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250"/>
                                        <p:tgtEl>
                                          <p:spTgt spid="39"/>
                                        </p:tgtEl>
                                      </p:cBhvr>
                                    </p:animEffect>
                                  </p:childTnLst>
                                </p:cTn>
                              </p:par>
                            </p:childTnLst>
                          </p:cTn>
                        </p:par>
                        <p:par>
                          <p:cTn id="71" fill="hold">
                            <p:stCondLst>
                              <p:cond delay="4750"/>
                            </p:stCondLst>
                            <p:childTnLst>
                              <p:par>
                                <p:cTn id="72" presetID="10" presetClass="entr" presetSubtype="0"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250"/>
                                        <p:tgtEl>
                                          <p:spTgt spid="42"/>
                                        </p:tgtEl>
                                      </p:cBhvr>
                                    </p:animEffect>
                                  </p:childTnLst>
                                </p:cTn>
                              </p:par>
                            </p:childTnLst>
                          </p:cTn>
                        </p:par>
                        <p:par>
                          <p:cTn id="75" fill="hold">
                            <p:stCondLst>
                              <p:cond delay="5000"/>
                            </p:stCondLst>
                            <p:childTnLst>
                              <p:par>
                                <p:cTn id="76" presetID="10" presetClass="entr" presetSubtype="0" fill="hold" nodeType="after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250"/>
                                        <p:tgtEl>
                                          <p:spTgt spid="45"/>
                                        </p:tgtEl>
                                      </p:cBhvr>
                                    </p:animEffect>
                                  </p:childTnLst>
                                </p:cTn>
                              </p:par>
                            </p:childTnLst>
                          </p:cTn>
                        </p:par>
                        <p:par>
                          <p:cTn id="79" fill="hold">
                            <p:stCondLst>
                              <p:cond delay="5250"/>
                            </p:stCondLst>
                            <p:childTnLst>
                              <p:par>
                                <p:cTn id="80" presetID="10" presetClass="entr" presetSubtype="0" fill="hold"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250"/>
                                        <p:tgtEl>
                                          <p:spTgt spid="59"/>
                                        </p:tgtEl>
                                      </p:cBhvr>
                                    </p:animEffect>
                                  </p:childTnLst>
                                </p:cTn>
                              </p:par>
                            </p:childTnLst>
                          </p:cTn>
                        </p:par>
                        <p:par>
                          <p:cTn id="83" fill="hold">
                            <p:stCondLst>
                              <p:cond delay="5500"/>
                            </p:stCondLst>
                            <p:childTnLst>
                              <p:par>
                                <p:cTn id="84" presetID="10" presetClass="entr" presetSubtype="0" fill="hold" nodeType="afterEffect">
                                  <p:stCondLst>
                                    <p:cond delay="0"/>
                                  </p:stCondLst>
                                  <p:childTnLst>
                                    <p:set>
                                      <p:cBhvr>
                                        <p:cTn id="85" dur="1" fill="hold">
                                          <p:stCondLst>
                                            <p:cond delay="0"/>
                                          </p:stCondLst>
                                        </p:cTn>
                                        <p:tgtEl>
                                          <p:spTgt spid="106"/>
                                        </p:tgtEl>
                                        <p:attrNameLst>
                                          <p:attrName>style.visibility</p:attrName>
                                        </p:attrNameLst>
                                      </p:cBhvr>
                                      <p:to>
                                        <p:strVal val="visible"/>
                                      </p:to>
                                    </p:set>
                                    <p:animEffect transition="in" filter="fade">
                                      <p:cBhvr>
                                        <p:cTn id="86" dur="250"/>
                                        <p:tgtEl>
                                          <p:spTgt spid="106"/>
                                        </p:tgtEl>
                                      </p:cBhvr>
                                    </p:animEffect>
                                  </p:childTnLst>
                                </p:cTn>
                              </p:par>
                            </p:childTnLst>
                          </p:cTn>
                        </p:par>
                        <p:par>
                          <p:cTn id="87" fill="hold">
                            <p:stCondLst>
                              <p:cond delay="5750"/>
                            </p:stCondLst>
                            <p:childTnLst>
                              <p:par>
                                <p:cTn id="88" presetID="10" presetClass="entr" presetSubtype="0" fill="hold"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fade">
                                      <p:cBhvr>
                                        <p:cTn id="90" dur="25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B9F1275-A035-4B2A-9BA7-A623726E7D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847" y="1600200"/>
            <a:ext cx="9834305" cy="4850565"/>
          </a:xfrm>
          <a:prstGeom prst="rect">
            <a:avLst/>
          </a:prstGeom>
          <a:ln>
            <a:solidFill>
              <a:schemeClr val="tx1"/>
            </a:solidFill>
          </a:ln>
        </p:spPr>
      </p:pic>
      <p:cxnSp>
        <p:nvCxnSpPr>
          <p:cNvPr id="10" name="Connector: Curved 9">
            <a:extLst>
              <a:ext uri="{FF2B5EF4-FFF2-40B4-BE49-F238E27FC236}">
                <a16:creationId xmlns:a16="http://schemas.microsoft.com/office/drawing/2014/main" id="{45FE2A9D-2200-49CF-9023-F2A32B5A158E}"/>
              </a:ext>
            </a:extLst>
          </p:cNvPr>
          <p:cNvCxnSpPr>
            <a:cxnSpLocks/>
          </p:cNvCxnSpPr>
          <p:nvPr/>
        </p:nvCxnSpPr>
        <p:spPr>
          <a:xfrm rot="5400000" flipH="1" flipV="1">
            <a:off x="5832868" y="2662419"/>
            <a:ext cx="2276545" cy="1750283"/>
          </a:xfrm>
          <a:prstGeom prst="curvedConnector3">
            <a:avLst>
              <a:gd name="adj1" fmla="val 50000"/>
            </a:avLst>
          </a:prstGeom>
          <a:ln>
            <a:tailEnd type="triangle"/>
          </a:ln>
        </p:spPr>
        <p:style>
          <a:lnRef idx="2">
            <a:schemeClr val="accent2"/>
          </a:lnRef>
          <a:fillRef idx="0">
            <a:schemeClr val="accent2"/>
          </a:fillRef>
          <a:effectRef idx="1">
            <a:schemeClr val="accent2"/>
          </a:effectRef>
          <a:fontRef idx="minor">
            <a:schemeClr val="tx1"/>
          </a:fontRef>
        </p:style>
      </p:cxnSp>
      <p:sp>
        <p:nvSpPr>
          <p:cNvPr id="31" name="TextBox 30">
            <a:extLst>
              <a:ext uri="{FF2B5EF4-FFF2-40B4-BE49-F238E27FC236}">
                <a16:creationId xmlns:a16="http://schemas.microsoft.com/office/drawing/2014/main" id="{355A9612-A714-41CA-AAF6-C487976BD1DC}"/>
              </a:ext>
            </a:extLst>
          </p:cNvPr>
          <p:cNvSpPr txBox="1"/>
          <p:nvPr/>
        </p:nvSpPr>
        <p:spPr>
          <a:xfrm>
            <a:off x="8791487" y="2646836"/>
            <a:ext cx="222275" cy="369332"/>
          </a:xfrm>
          <a:prstGeom prst="rect">
            <a:avLst/>
          </a:prstGeom>
          <a:noFill/>
        </p:spPr>
        <p:txBody>
          <a:bodyPr wrap="square" rtlCol="0">
            <a:spAutoFit/>
          </a:bodyPr>
          <a:lstStyle/>
          <a:p>
            <a:r>
              <a:rPr lang="en-US" dirty="0"/>
              <a:t> </a:t>
            </a:r>
          </a:p>
        </p:txBody>
      </p:sp>
      <p:sp>
        <p:nvSpPr>
          <p:cNvPr id="34" name="TextBox 33">
            <a:extLst>
              <a:ext uri="{FF2B5EF4-FFF2-40B4-BE49-F238E27FC236}">
                <a16:creationId xmlns:a16="http://schemas.microsoft.com/office/drawing/2014/main" id="{4EC5F103-E1BB-4538-86E5-E83B531015D8}"/>
              </a:ext>
            </a:extLst>
          </p:cNvPr>
          <p:cNvSpPr txBox="1"/>
          <p:nvPr/>
        </p:nvSpPr>
        <p:spPr>
          <a:xfrm>
            <a:off x="2877922" y="4675831"/>
            <a:ext cx="5913565" cy="1631216"/>
          </a:xfrm>
          <a:prstGeom prst="rect">
            <a:avLst/>
          </a:prstGeom>
          <a:noFill/>
        </p:spPr>
        <p:txBody>
          <a:bodyPr wrap="square" rtlCol="0">
            <a:spAutoFit/>
          </a:bodyPr>
          <a:lstStyle/>
          <a:p>
            <a:pPr algn="ctr"/>
            <a:r>
              <a:rPr lang="en-US" sz="2000" b="1" i="1" dirty="0"/>
              <a:t>Phase 2 Mapping</a:t>
            </a:r>
          </a:p>
          <a:p>
            <a:pPr algn="ctr"/>
            <a:r>
              <a:rPr lang="en-US" sz="2000" dirty="0"/>
              <a:t>We will also point to the Item Cost, Item Code, and Description.  Once that is selected then we will need to map the individual item codes to the SedonaOffice RMR using the Item Mapper above.</a:t>
            </a:r>
            <a:endParaRPr lang="en-US" dirty="0"/>
          </a:p>
        </p:txBody>
      </p:sp>
      <p:sp>
        <p:nvSpPr>
          <p:cNvPr id="13" name="TextBox 12">
            <a:extLst>
              <a:ext uri="{FF2B5EF4-FFF2-40B4-BE49-F238E27FC236}">
                <a16:creationId xmlns:a16="http://schemas.microsoft.com/office/drawing/2014/main" id="{FDB2AF55-D75B-4DEF-9CD4-66E12040B0E2}"/>
              </a:ext>
            </a:extLst>
          </p:cNvPr>
          <p:cNvSpPr txBox="1"/>
          <p:nvPr/>
        </p:nvSpPr>
        <p:spPr>
          <a:xfrm>
            <a:off x="6970492" y="2029955"/>
            <a:ext cx="222275" cy="369332"/>
          </a:xfrm>
          <a:prstGeom prst="rect">
            <a:avLst/>
          </a:prstGeom>
          <a:noFill/>
        </p:spPr>
        <p:txBody>
          <a:bodyPr wrap="square" rtlCol="0">
            <a:spAutoFit/>
          </a:bodyPr>
          <a:lstStyle/>
          <a:p>
            <a:r>
              <a:rPr lang="en-US" dirty="0"/>
              <a:t> </a:t>
            </a:r>
          </a:p>
        </p:txBody>
      </p:sp>
      <p:cxnSp>
        <p:nvCxnSpPr>
          <p:cNvPr id="16" name="Connector: Curved 15">
            <a:extLst>
              <a:ext uri="{FF2B5EF4-FFF2-40B4-BE49-F238E27FC236}">
                <a16:creationId xmlns:a16="http://schemas.microsoft.com/office/drawing/2014/main" id="{0C301D5F-CD43-47CD-852C-6E965B7833F7}"/>
              </a:ext>
            </a:extLst>
          </p:cNvPr>
          <p:cNvCxnSpPr>
            <a:cxnSpLocks/>
          </p:cNvCxnSpPr>
          <p:nvPr/>
        </p:nvCxnSpPr>
        <p:spPr>
          <a:xfrm flipV="1">
            <a:off x="1302124" y="3061014"/>
            <a:ext cx="2433699" cy="2401465"/>
          </a:xfrm>
          <a:prstGeom prst="curvedConnector3">
            <a:avLst>
              <a:gd name="adj1" fmla="val 35519"/>
            </a:avLst>
          </a:prstGeom>
          <a:ln>
            <a:tailEnd type="triangle"/>
          </a:ln>
        </p:spPr>
        <p:style>
          <a:lnRef idx="2">
            <a:schemeClr val="accent2"/>
          </a:lnRef>
          <a:fillRef idx="0">
            <a:schemeClr val="accent2"/>
          </a:fillRef>
          <a:effectRef idx="1">
            <a:schemeClr val="accent2"/>
          </a:effectRef>
          <a:fontRef idx="minor">
            <a:schemeClr val="tx1"/>
          </a:fontRef>
        </p:style>
      </p:cxnSp>
      <p:sp>
        <p:nvSpPr>
          <p:cNvPr id="18" name="TextBox 17">
            <a:extLst>
              <a:ext uri="{FF2B5EF4-FFF2-40B4-BE49-F238E27FC236}">
                <a16:creationId xmlns:a16="http://schemas.microsoft.com/office/drawing/2014/main" id="{20C4C149-E1A2-4463-A87C-E612CF1FB76B}"/>
              </a:ext>
            </a:extLst>
          </p:cNvPr>
          <p:cNvSpPr txBox="1"/>
          <p:nvPr/>
        </p:nvSpPr>
        <p:spPr>
          <a:xfrm>
            <a:off x="2975637" y="2152928"/>
            <a:ext cx="222275" cy="369332"/>
          </a:xfrm>
          <a:prstGeom prst="rect">
            <a:avLst/>
          </a:prstGeom>
          <a:noFill/>
        </p:spPr>
        <p:txBody>
          <a:bodyPr wrap="square" rtlCol="0">
            <a:spAutoFit/>
          </a:bodyPr>
          <a:lstStyle/>
          <a:p>
            <a:r>
              <a:rPr lang="en-US" dirty="0"/>
              <a:t> </a:t>
            </a:r>
          </a:p>
        </p:txBody>
      </p:sp>
      <p:sp>
        <p:nvSpPr>
          <p:cNvPr id="20" name="TextBox 19">
            <a:extLst>
              <a:ext uri="{FF2B5EF4-FFF2-40B4-BE49-F238E27FC236}">
                <a16:creationId xmlns:a16="http://schemas.microsoft.com/office/drawing/2014/main" id="{03028B7F-79E9-4D2E-9E8A-0C7D5B21E013}"/>
              </a:ext>
            </a:extLst>
          </p:cNvPr>
          <p:cNvSpPr txBox="1"/>
          <p:nvPr/>
        </p:nvSpPr>
        <p:spPr>
          <a:xfrm>
            <a:off x="4410945" y="2029957"/>
            <a:ext cx="222275" cy="369332"/>
          </a:xfrm>
          <a:prstGeom prst="rect">
            <a:avLst/>
          </a:prstGeom>
          <a:noFill/>
        </p:spPr>
        <p:txBody>
          <a:bodyPr wrap="square" rtlCol="0">
            <a:spAutoFit/>
          </a:bodyPr>
          <a:lstStyle/>
          <a:p>
            <a:r>
              <a:rPr lang="en-US" dirty="0"/>
              <a:t> </a:t>
            </a:r>
          </a:p>
        </p:txBody>
      </p:sp>
      <p:cxnSp>
        <p:nvCxnSpPr>
          <p:cNvPr id="15" name="Connector: Curved 14">
            <a:extLst>
              <a:ext uri="{FF2B5EF4-FFF2-40B4-BE49-F238E27FC236}">
                <a16:creationId xmlns:a16="http://schemas.microsoft.com/office/drawing/2014/main" id="{C8171979-4273-465F-A51E-30D14CB3C728}"/>
              </a:ext>
            </a:extLst>
          </p:cNvPr>
          <p:cNvCxnSpPr>
            <a:cxnSpLocks/>
          </p:cNvCxnSpPr>
          <p:nvPr/>
        </p:nvCxnSpPr>
        <p:spPr>
          <a:xfrm flipV="1">
            <a:off x="1302124" y="3246348"/>
            <a:ext cx="2369390" cy="1552576"/>
          </a:xfrm>
          <a:prstGeom prst="curvedConnector3">
            <a:avLst>
              <a:gd name="adj1" fmla="val 50000"/>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7" name="Connector: Curved 16">
            <a:extLst>
              <a:ext uri="{FF2B5EF4-FFF2-40B4-BE49-F238E27FC236}">
                <a16:creationId xmlns:a16="http://schemas.microsoft.com/office/drawing/2014/main" id="{8E231CC3-87CA-4E07-AA5E-B6E6B91F9BC0}"/>
              </a:ext>
            </a:extLst>
          </p:cNvPr>
          <p:cNvCxnSpPr>
            <a:cxnSpLocks/>
          </p:cNvCxnSpPr>
          <p:nvPr/>
        </p:nvCxnSpPr>
        <p:spPr>
          <a:xfrm flipV="1">
            <a:off x="1310787" y="3537560"/>
            <a:ext cx="2563547" cy="1448375"/>
          </a:xfrm>
          <a:prstGeom prst="curvedConnector3">
            <a:avLst>
              <a:gd name="adj1" fmla="val 50000"/>
            </a:avLst>
          </a:prstGeom>
          <a:ln>
            <a:tailEnd type="triangle"/>
          </a:ln>
        </p:spPr>
        <p:style>
          <a:lnRef idx="2">
            <a:schemeClr val="accent2"/>
          </a:lnRef>
          <a:fillRef idx="0">
            <a:schemeClr val="accent2"/>
          </a:fillRef>
          <a:effectRef idx="1">
            <a:schemeClr val="accent2"/>
          </a:effectRef>
          <a:fontRef idx="minor">
            <a:schemeClr val="tx1"/>
          </a:fontRef>
        </p:style>
      </p:cxnSp>
      <p:sp>
        <p:nvSpPr>
          <p:cNvPr id="14" name="Title 2">
            <a:extLst>
              <a:ext uri="{FF2B5EF4-FFF2-40B4-BE49-F238E27FC236}">
                <a16:creationId xmlns:a16="http://schemas.microsoft.com/office/drawing/2014/main" id="{67959C67-8CA8-4002-BBAC-1A7A032A4E88}"/>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SRM Mapping Setup</a:t>
            </a:r>
          </a:p>
        </p:txBody>
      </p:sp>
    </p:spTree>
    <p:extLst>
      <p:ext uri="{BB962C8B-B14F-4D97-AF65-F5344CB8AC3E}">
        <p14:creationId xmlns:p14="http://schemas.microsoft.com/office/powerpoint/2010/main" val="70306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750"/>
                                        <p:tgtEl>
                                          <p:spTgt spid="34"/>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750"/>
                                        <p:tgtEl>
                                          <p:spTgt spid="16"/>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750"/>
                                        <p:tgtEl>
                                          <p:spTgt spid="15"/>
                                        </p:tgtEl>
                                      </p:cBhvr>
                                    </p:animEffect>
                                  </p:childTnLst>
                                </p:cTn>
                              </p:par>
                            </p:childTnLst>
                          </p:cTn>
                        </p:par>
                        <p:par>
                          <p:cTn id="16" fill="hold">
                            <p:stCondLst>
                              <p:cond delay="2250"/>
                            </p:stCondLst>
                            <p:childTnLst>
                              <p:par>
                                <p:cTn id="17" presetID="2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750"/>
                                        <p:tgtEl>
                                          <p:spTgt spid="17"/>
                                        </p:tgtEl>
                                      </p:cBhvr>
                                    </p:animEffect>
                                  </p:childTnLst>
                                </p:cTn>
                              </p:par>
                            </p:childTnLst>
                          </p:cTn>
                        </p:par>
                        <p:par>
                          <p:cTn id="20" fill="hold">
                            <p:stCondLst>
                              <p:cond delay="3000"/>
                            </p:stCondLst>
                            <p:childTnLst>
                              <p:par>
                                <p:cTn id="21" presetID="22" presetClass="entr" presetSubtype="4"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B9F1275-A035-4B2A-9BA7-A623726E7D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847" y="1600200"/>
            <a:ext cx="9834305" cy="4840321"/>
          </a:xfrm>
          <a:prstGeom prst="rect">
            <a:avLst/>
          </a:prstGeom>
          <a:ln>
            <a:solidFill>
              <a:schemeClr val="tx1"/>
            </a:solidFill>
          </a:ln>
        </p:spPr>
      </p:pic>
      <p:sp>
        <p:nvSpPr>
          <p:cNvPr id="31" name="TextBox 30">
            <a:extLst>
              <a:ext uri="{FF2B5EF4-FFF2-40B4-BE49-F238E27FC236}">
                <a16:creationId xmlns:a16="http://schemas.microsoft.com/office/drawing/2014/main" id="{355A9612-A714-41CA-AAF6-C487976BD1DC}"/>
              </a:ext>
            </a:extLst>
          </p:cNvPr>
          <p:cNvSpPr txBox="1"/>
          <p:nvPr/>
        </p:nvSpPr>
        <p:spPr>
          <a:xfrm>
            <a:off x="8791487" y="2641714"/>
            <a:ext cx="222275" cy="369332"/>
          </a:xfrm>
          <a:prstGeom prst="rect">
            <a:avLst/>
          </a:prstGeom>
          <a:noFill/>
        </p:spPr>
        <p:txBody>
          <a:bodyPr wrap="square" rtlCol="0">
            <a:spAutoFit/>
          </a:bodyPr>
          <a:lstStyle/>
          <a:p>
            <a:r>
              <a:rPr lang="en-US" dirty="0"/>
              <a:t> </a:t>
            </a:r>
          </a:p>
        </p:txBody>
      </p:sp>
      <p:sp>
        <p:nvSpPr>
          <p:cNvPr id="34" name="TextBox 33">
            <a:extLst>
              <a:ext uri="{FF2B5EF4-FFF2-40B4-BE49-F238E27FC236}">
                <a16:creationId xmlns:a16="http://schemas.microsoft.com/office/drawing/2014/main" id="{4EC5F103-E1BB-4538-86E5-E83B531015D8}"/>
              </a:ext>
            </a:extLst>
          </p:cNvPr>
          <p:cNvSpPr txBox="1"/>
          <p:nvPr/>
        </p:nvSpPr>
        <p:spPr>
          <a:xfrm>
            <a:off x="4391459" y="5117082"/>
            <a:ext cx="3409080" cy="1323439"/>
          </a:xfrm>
          <a:prstGeom prst="rect">
            <a:avLst/>
          </a:prstGeom>
          <a:noFill/>
        </p:spPr>
        <p:txBody>
          <a:bodyPr wrap="square" rtlCol="0">
            <a:spAutoFit/>
          </a:bodyPr>
          <a:lstStyle/>
          <a:p>
            <a:pPr algn="ctr"/>
            <a:r>
              <a:rPr lang="en-US" sz="2000" dirty="0"/>
              <a:t>Create Reconciliation Groups by selecting bill codes and the matching RMR codes.  Then set the markup threshold.</a:t>
            </a:r>
          </a:p>
        </p:txBody>
      </p:sp>
      <p:sp>
        <p:nvSpPr>
          <p:cNvPr id="13" name="TextBox 12">
            <a:extLst>
              <a:ext uri="{FF2B5EF4-FFF2-40B4-BE49-F238E27FC236}">
                <a16:creationId xmlns:a16="http://schemas.microsoft.com/office/drawing/2014/main" id="{FDB2AF55-D75B-4DEF-9CD4-66E12040B0E2}"/>
              </a:ext>
            </a:extLst>
          </p:cNvPr>
          <p:cNvSpPr txBox="1"/>
          <p:nvPr/>
        </p:nvSpPr>
        <p:spPr>
          <a:xfrm>
            <a:off x="6970492" y="2024833"/>
            <a:ext cx="222275" cy="369332"/>
          </a:xfrm>
          <a:prstGeom prst="rect">
            <a:avLst/>
          </a:prstGeom>
          <a:noFill/>
        </p:spPr>
        <p:txBody>
          <a:bodyPr wrap="square" rtlCol="0">
            <a:spAutoFit/>
          </a:bodyPr>
          <a:lstStyle/>
          <a:p>
            <a:r>
              <a:rPr lang="en-US" dirty="0"/>
              <a:t> </a:t>
            </a:r>
          </a:p>
        </p:txBody>
      </p:sp>
      <p:sp>
        <p:nvSpPr>
          <p:cNvPr id="18" name="TextBox 17">
            <a:extLst>
              <a:ext uri="{FF2B5EF4-FFF2-40B4-BE49-F238E27FC236}">
                <a16:creationId xmlns:a16="http://schemas.microsoft.com/office/drawing/2014/main" id="{20C4C149-E1A2-4463-A87C-E612CF1FB76B}"/>
              </a:ext>
            </a:extLst>
          </p:cNvPr>
          <p:cNvSpPr txBox="1"/>
          <p:nvPr/>
        </p:nvSpPr>
        <p:spPr>
          <a:xfrm>
            <a:off x="2975637" y="2147806"/>
            <a:ext cx="222275" cy="369332"/>
          </a:xfrm>
          <a:prstGeom prst="rect">
            <a:avLst/>
          </a:prstGeom>
          <a:noFill/>
        </p:spPr>
        <p:txBody>
          <a:bodyPr wrap="square" rtlCol="0">
            <a:spAutoFit/>
          </a:bodyPr>
          <a:lstStyle/>
          <a:p>
            <a:r>
              <a:rPr lang="en-US" dirty="0"/>
              <a:t> </a:t>
            </a:r>
          </a:p>
        </p:txBody>
      </p:sp>
      <p:sp>
        <p:nvSpPr>
          <p:cNvPr id="20" name="TextBox 19">
            <a:extLst>
              <a:ext uri="{FF2B5EF4-FFF2-40B4-BE49-F238E27FC236}">
                <a16:creationId xmlns:a16="http://schemas.microsoft.com/office/drawing/2014/main" id="{03028B7F-79E9-4D2E-9E8A-0C7D5B21E013}"/>
              </a:ext>
            </a:extLst>
          </p:cNvPr>
          <p:cNvSpPr txBox="1"/>
          <p:nvPr/>
        </p:nvSpPr>
        <p:spPr>
          <a:xfrm>
            <a:off x="4410945" y="2024835"/>
            <a:ext cx="222275" cy="369332"/>
          </a:xfrm>
          <a:prstGeom prst="rect">
            <a:avLst/>
          </a:prstGeom>
          <a:noFill/>
        </p:spPr>
        <p:txBody>
          <a:bodyPr wrap="square" rtlCol="0">
            <a:spAutoFit/>
          </a:bodyPr>
          <a:lstStyle/>
          <a:p>
            <a:r>
              <a:rPr lang="en-US" dirty="0"/>
              <a:t> </a:t>
            </a:r>
          </a:p>
        </p:txBody>
      </p:sp>
      <p:sp>
        <p:nvSpPr>
          <p:cNvPr id="8" name="Title 2">
            <a:extLst>
              <a:ext uri="{FF2B5EF4-FFF2-40B4-BE49-F238E27FC236}">
                <a16:creationId xmlns:a16="http://schemas.microsoft.com/office/drawing/2014/main" id="{8FC4CC96-A330-4FE7-815A-28B54813D03A}"/>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SRM Mapping Setup</a:t>
            </a:r>
          </a:p>
        </p:txBody>
      </p:sp>
    </p:spTree>
    <p:extLst>
      <p:ext uri="{BB962C8B-B14F-4D97-AF65-F5344CB8AC3E}">
        <p14:creationId xmlns:p14="http://schemas.microsoft.com/office/powerpoint/2010/main" val="125102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Box 122">
            <a:extLst>
              <a:ext uri="{FF2B5EF4-FFF2-40B4-BE49-F238E27FC236}">
                <a16:creationId xmlns:a16="http://schemas.microsoft.com/office/drawing/2014/main" id="{FD0CF553-1886-44B9-A9E7-85B4A4B416F8}"/>
              </a:ext>
            </a:extLst>
          </p:cNvPr>
          <p:cNvSpPr txBox="1"/>
          <p:nvPr/>
        </p:nvSpPr>
        <p:spPr>
          <a:xfrm>
            <a:off x="183119" y="2057400"/>
            <a:ext cx="11813138" cy="3477875"/>
          </a:xfrm>
          <a:prstGeom prst="rect">
            <a:avLst/>
          </a:prstGeom>
          <a:noFill/>
        </p:spPr>
        <p:txBody>
          <a:bodyPr wrap="square" rtlCol="0">
            <a:spAutoFit/>
          </a:bodyPr>
          <a:lstStyle/>
          <a:p>
            <a:r>
              <a:rPr lang="en-US" sz="2000" b="1" dirty="0"/>
              <a:t>SRM Phase 1</a:t>
            </a:r>
          </a:p>
          <a:p>
            <a:endParaRPr lang="en-US" sz="2000" b="1" dirty="0"/>
          </a:p>
          <a:p>
            <a:pPr marL="285750" indent="-285750">
              <a:buFont typeface="Arial" panose="020B0604020202020204" pitchFamily="34" charset="0"/>
              <a:buChar char="•"/>
            </a:pPr>
            <a:r>
              <a:rPr lang="en-US" sz="2000" i="1" dirty="0"/>
              <a:t>Support for Over 15 Industry Leading Service Providers</a:t>
            </a:r>
          </a:p>
          <a:p>
            <a:pPr marL="285750" indent="-285750">
              <a:buFont typeface="Arial" panose="020B0604020202020204" pitchFamily="34" charset="0"/>
              <a:buChar char="•"/>
            </a:pPr>
            <a:r>
              <a:rPr lang="en-US" sz="2000" i="1" dirty="0"/>
              <a:t>Upload Invoices or Account Lists in Excel, CSV or Text formats.</a:t>
            </a:r>
          </a:p>
          <a:p>
            <a:pPr marL="285750" indent="-285750">
              <a:buFont typeface="Arial" panose="020B0604020202020204" pitchFamily="34" charset="0"/>
              <a:buChar char="•"/>
            </a:pPr>
            <a:r>
              <a:rPr lang="en-US" sz="2000" i="1" dirty="0"/>
              <a:t>Customizable and Flexible Mapping System</a:t>
            </a:r>
          </a:p>
          <a:p>
            <a:pPr marL="285750" indent="-285750">
              <a:buFont typeface="Arial" panose="020B0604020202020204" pitchFamily="34" charset="0"/>
              <a:buChar char="•"/>
            </a:pPr>
            <a:r>
              <a:rPr lang="en-US" sz="2000" i="1" dirty="0"/>
              <a:t>Bill Account to SedonaOffice System Account Matching</a:t>
            </a:r>
          </a:p>
          <a:p>
            <a:pPr marL="285750" indent="-285750">
              <a:buFont typeface="Arial" panose="020B0604020202020204" pitchFamily="34" charset="0"/>
              <a:buChar char="•"/>
            </a:pPr>
            <a:r>
              <a:rPr lang="en-US" sz="2000" i="1" dirty="0"/>
              <a:t>System Service Tracking</a:t>
            </a:r>
          </a:p>
          <a:p>
            <a:pPr marL="285750" indent="-285750">
              <a:buFont typeface="Arial" panose="020B0604020202020204" pitchFamily="34" charset="0"/>
              <a:buChar char="•"/>
            </a:pPr>
            <a:r>
              <a:rPr lang="en-US" sz="2000" i="1" dirty="0"/>
              <a:t>Exceptions Dashboard</a:t>
            </a:r>
          </a:p>
          <a:p>
            <a:pPr marL="285750" indent="-285750">
              <a:buFont typeface="Arial" panose="020B0604020202020204" pitchFamily="34" charset="0"/>
              <a:buChar char="•"/>
            </a:pPr>
            <a:r>
              <a:rPr lang="en-US" sz="2000" i="1" dirty="0"/>
              <a:t>Bill Reconciliation History</a:t>
            </a:r>
          </a:p>
          <a:p>
            <a:pPr marL="285750" indent="-285750">
              <a:buFont typeface="Arial" panose="020B0604020202020204" pitchFamily="34" charset="0"/>
              <a:buChar char="•"/>
            </a:pPr>
            <a:r>
              <a:rPr lang="en-US" sz="2000" i="1" dirty="0"/>
              <a:t>Additional Provider Support Available Upon Request</a:t>
            </a:r>
            <a:endParaRPr lang="en-US" sz="1400" i="1" dirty="0"/>
          </a:p>
          <a:p>
            <a:endParaRPr lang="en-US" sz="2000" i="1" dirty="0"/>
          </a:p>
        </p:txBody>
      </p:sp>
      <p:sp>
        <p:nvSpPr>
          <p:cNvPr id="3" name="Title 2"/>
          <p:cNvSpPr>
            <a:spLocks noGrp="1"/>
          </p:cNvSpPr>
          <p:nvPr>
            <p:ph type="title"/>
          </p:nvPr>
        </p:nvSpPr>
        <p:spPr>
          <a:xfrm>
            <a:off x="0" y="1256073"/>
            <a:ext cx="12192000" cy="648927"/>
          </a:xfrm>
        </p:spPr>
        <p:txBody>
          <a:bodyPr>
            <a:noAutofit/>
          </a:bodyPr>
          <a:lstStyle/>
          <a:p>
            <a:pPr algn="ctr"/>
            <a:r>
              <a:rPr lang="en-US" b="0" dirty="0">
                <a:solidFill>
                  <a:srgbClr val="15C2F5"/>
                </a:solidFill>
              </a:rPr>
              <a:t>OPT </a:t>
            </a:r>
            <a:r>
              <a:rPr lang="en-US" b="0" dirty="0">
                <a:solidFill>
                  <a:srgbClr val="15C2F5"/>
                </a:solidFill>
                <a:cs typeface="Arial" panose="020B0604020202020204" pitchFamily="34" charset="0"/>
              </a:rPr>
              <a:t>Services Reconciliation Module (SRM)</a:t>
            </a:r>
            <a:endParaRPr lang="en-US" sz="5400" b="0" dirty="0">
              <a:solidFill>
                <a:srgbClr val="15C2F5"/>
              </a:solidFill>
              <a:cs typeface="Arial" panose="020B0604020202020204" pitchFamily="34" charset="0"/>
            </a:endParaRPr>
          </a:p>
        </p:txBody>
      </p:sp>
      <p:sp>
        <p:nvSpPr>
          <p:cNvPr id="54" name="AutoShape 2" descr="Image result for csv logo">
            <a:hlinkClick r:id="rId3"/>
            <a:extLst>
              <a:ext uri="{FF2B5EF4-FFF2-40B4-BE49-F238E27FC236}">
                <a16:creationId xmlns:a16="http://schemas.microsoft.com/office/drawing/2014/main" id="{23D8CBD7-18BA-4664-B809-029AF40B1A56}"/>
              </a:ext>
            </a:extLst>
          </p:cNvPr>
          <p:cNvSpPr>
            <a:spLocks noChangeAspect="1" noChangeArrowheads="1"/>
          </p:cNvSpPr>
          <p:nvPr/>
        </p:nvSpPr>
        <p:spPr bwMode="auto">
          <a:xfrm>
            <a:off x="1679575" y="-280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9" name="Picture 58">
            <a:extLst>
              <a:ext uri="{FF2B5EF4-FFF2-40B4-BE49-F238E27FC236}">
                <a16:creationId xmlns:a16="http://schemas.microsoft.com/office/drawing/2014/main" id="{49783E6F-CA98-4F36-A88B-1708685EE6D8}"/>
              </a:ext>
            </a:extLst>
          </p:cNvPr>
          <p:cNvPicPr>
            <a:picLocks noChangeAspect="1"/>
          </p:cNvPicPr>
          <p:nvPr/>
        </p:nvPicPr>
        <p:blipFill rotWithShape="1">
          <a:blip r:embed="rId4"/>
          <a:srcRect l="44437" t="6064" r="43632" b="73990"/>
          <a:stretch/>
        </p:blipFill>
        <p:spPr>
          <a:xfrm>
            <a:off x="183119" y="5980315"/>
            <a:ext cx="595337" cy="746449"/>
          </a:xfrm>
          <a:prstGeom prst="rect">
            <a:avLst/>
          </a:prstGeom>
        </p:spPr>
      </p:pic>
      <p:pic>
        <p:nvPicPr>
          <p:cNvPr id="105" name="Picture 104">
            <a:extLst>
              <a:ext uri="{FF2B5EF4-FFF2-40B4-BE49-F238E27FC236}">
                <a16:creationId xmlns:a16="http://schemas.microsoft.com/office/drawing/2014/main" id="{0D866523-3FE3-4C10-90E7-43029D91D955}"/>
              </a:ext>
            </a:extLst>
          </p:cNvPr>
          <p:cNvPicPr>
            <a:picLocks noChangeAspect="1"/>
          </p:cNvPicPr>
          <p:nvPr/>
        </p:nvPicPr>
        <p:blipFill rotWithShape="1">
          <a:blip r:embed="rId4"/>
          <a:srcRect l="43691" t="50000" r="44378" b="30054"/>
          <a:stretch/>
        </p:blipFill>
        <p:spPr>
          <a:xfrm>
            <a:off x="1579059" y="5980314"/>
            <a:ext cx="594360" cy="745224"/>
          </a:xfrm>
          <a:prstGeom prst="rect">
            <a:avLst/>
          </a:prstGeom>
        </p:spPr>
      </p:pic>
      <p:pic>
        <p:nvPicPr>
          <p:cNvPr id="106" name="Picture 105">
            <a:extLst>
              <a:ext uri="{FF2B5EF4-FFF2-40B4-BE49-F238E27FC236}">
                <a16:creationId xmlns:a16="http://schemas.microsoft.com/office/drawing/2014/main" id="{97041F37-8BBB-4294-9A06-EF57E345EDE4}"/>
              </a:ext>
            </a:extLst>
          </p:cNvPr>
          <p:cNvPicPr>
            <a:picLocks noChangeAspect="1"/>
          </p:cNvPicPr>
          <p:nvPr/>
        </p:nvPicPr>
        <p:blipFill rotWithShape="1">
          <a:blip r:embed="rId4"/>
          <a:srcRect l="71442" t="50000" r="16627" b="30054"/>
          <a:stretch/>
        </p:blipFill>
        <p:spPr>
          <a:xfrm>
            <a:off x="884201" y="5980314"/>
            <a:ext cx="594360" cy="745224"/>
          </a:xfrm>
          <a:prstGeom prst="rect">
            <a:avLst/>
          </a:prstGeom>
        </p:spPr>
      </p:pic>
    </p:spTree>
    <p:extLst>
      <p:ext uri="{BB962C8B-B14F-4D97-AF65-F5344CB8AC3E}">
        <p14:creationId xmlns:p14="http://schemas.microsoft.com/office/powerpoint/2010/main" val="183832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Effect transition="in" filter="wipe(left)">
                                      <p:cBhvr>
                                        <p:cTn id="7" dur="1000"/>
                                        <p:tgtEl>
                                          <p:spTgt spid="12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23">
                                            <p:txEl>
                                              <p:pRg st="2" end="2"/>
                                            </p:txEl>
                                          </p:spTgt>
                                        </p:tgtEl>
                                        <p:attrNameLst>
                                          <p:attrName>style.visibility</p:attrName>
                                        </p:attrNameLst>
                                      </p:cBhvr>
                                      <p:to>
                                        <p:strVal val="visible"/>
                                      </p:to>
                                    </p:set>
                                    <p:animEffect transition="in" filter="wipe(left)">
                                      <p:cBhvr>
                                        <p:cTn id="10" dur="1000"/>
                                        <p:tgtEl>
                                          <p:spTgt spid="123">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23">
                                            <p:txEl>
                                              <p:pRg st="3" end="3"/>
                                            </p:txEl>
                                          </p:spTgt>
                                        </p:tgtEl>
                                        <p:attrNameLst>
                                          <p:attrName>style.visibility</p:attrName>
                                        </p:attrNameLst>
                                      </p:cBhvr>
                                      <p:to>
                                        <p:strVal val="visible"/>
                                      </p:to>
                                    </p:set>
                                    <p:animEffect transition="in" filter="wipe(left)">
                                      <p:cBhvr>
                                        <p:cTn id="13" dur="1000"/>
                                        <p:tgtEl>
                                          <p:spTgt spid="123">
                                            <p:txEl>
                                              <p:pRg st="3" end="3"/>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23">
                                            <p:txEl>
                                              <p:pRg st="4" end="4"/>
                                            </p:txEl>
                                          </p:spTgt>
                                        </p:tgtEl>
                                        <p:attrNameLst>
                                          <p:attrName>style.visibility</p:attrName>
                                        </p:attrNameLst>
                                      </p:cBhvr>
                                      <p:to>
                                        <p:strVal val="visible"/>
                                      </p:to>
                                    </p:set>
                                    <p:animEffect transition="in" filter="wipe(left)">
                                      <p:cBhvr>
                                        <p:cTn id="16" dur="1000"/>
                                        <p:tgtEl>
                                          <p:spTgt spid="123">
                                            <p:txEl>
                                              <p:pRg st="4" end="4"/>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123">
                                            <p:txEl>
                                              <p:pRg st="5" end="5"/>
                                            </p:txEl>
                                          </p:spTgt>
                                        </p:tgtEl>
                                        <p:attrNameLst>
                                          <p:attrName>style.visibility</p:attrName>
                                        </p:attrNameLst>
                                      </p:cBhvr>
                                      <p:to>
                                        <p:strVal val="visible"/>
                                      </p:to>
                                    </p:set>
                                    <p:animEffect transition="in" filter="wipe(left)">
                                      <p:cBhvr>
                                        <p:cTn id="19" dur="1000"/>
                                        <p:tgtEl>
                                          <p:spTgt spid="123">
                                            <p:txEl>
                                              <p:pRg st="5" end="5"/>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123">
                                            <p:txEl>
                                              <p:pRg st="6" end="6"/>
                                            </p:txEl>
                                          </p:spTgt>
                                        </p:tgtEl>
                                        <p:attrNameLst>
                                          <p:attrName>style.visibility</p:attrName>
                                        </p:attrNameLst>
                                      </p:cBhvr>
                                      <p:to>
                                        <p:strVal val="visible"/>
                                      </p:to>
                                    </p:set>
                                    <p:animEffect transition="in" filter="wipe(left)">
                                      <p:cBhvr>
                                        <p:cTn id="22" dur="1000"/>
                                        <p:tgtEl>
                                          <p:spTgt spid="123">
                                            <p:txEl>
                                              <p:pRg st="6" end="6"/>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123">
                                            <p:txEl>
                                              <p:pRg st="7" end="7"/>
                                            </p:txEl>
                                          </p:spTgt>
                                        </p:tgtEl>
                                        <p:attrNameLst>
                                          <p:attrName>style.visibility</p:attrName>
                                        </p:attrNameLst>
                                      </p:cBhvr>
                                      <p:to>
                                        <p:strVal val="visible"/>
                                      </p:to>
                                    </p:set>
                                    <p:animEffect transition="in" filter="wipe(left)">
                                      <p:cBhvr>
                                        <p:cTn id="25" dur="1000"/>
                                        <p:tgtEl>
                                          <p:spTgt spid="123">
                                            <p:txEl>
                                              <p:pRg st="7" end="7"/>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123">
                                            <p:txEl>
                                              <p:pRg st="8" end="8"/>
                                            </p:txEl>
                                          </p:spTgt>
                                        </p:tgtEl>
                                        <p:attrNameLst>
                                          <p:attrName>style.visibility</p:attrName>
                                        </p:attrNameLst>
                                      </p:cBhvr>
                                      <p:to>
                                        <p:strVal val="visible"/>
                                      </p:to>
                                    </p:set>
                                    <p:animEffect transition="in" filter="wipe(left)">
                                      <p:cBhvr>
                                        <p:cTn id="28" dur="1000"/>
                                        <p:tgtEl>
                                          <p:spTgt spid="123">
                                            <p:txEl>
                                              <p:pRg st="8" end="8"/>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123">
                                            <p:txEl>
                                              <p:pRg st="9" end="9"/>
                                            </p:txEl>
                                          </p:spTgt>
                                        </p:tgtEl>
                                        <p:attrNameLst>
                                          <p:attrName>style.visibility</p:attrName>
                                        </p:attrNameLst>
                                      </p:cBhvr>
                                      <p:to>
                                        <p:strVal val="visible"/>
                                      </p:to>
                                    </p:set>
                                    <p:animEffect transition="in" filter="wipe(left)">
                                      <p:cBhvr>
                                        <p:cTn id="31" dur="1000"/>
                                        <p:tgtEl>
                                          <p:spTgt spid="123">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250"/>
                                        <p:tgtEl>
                                          <p:spTgt spid="59"/>
                                        </p:tgtEl>
                                      </p:cBhvr>
                                    </p:animEffect>
                                  </p:childTnLst>
                                </p:cTn>
                              </p:par>
                            </p:childTnLst>
                          </p:cTn>
                        </p:par>
                        <p:par>
                          <p:cTn id="39" fill="hold">
                            <p:stCondLst>
                              <p:cond delay="1250"/>
                            </p:stCondLst>
                            <p:childTnLst>
                              <p:par>
                                <p:cTn id="40" presetID="10" presetClass="entr" presetSubtype="0" fill="hold" nodeType="afterEffect">
                                  <p:stCondLst>
                                    <p:cond delay="0"/>
                                  </p:stCondLst>
                                  <p:childTnLst>
                                    <p:set>
                                      <p:cBhvr>
                                        <p:cTn id="41" dur="1" fill="hold">
                                          <p:stCondLst>
                                            <p:cond delay="0"/>
                                          </p:stCondLst>
                                        </p:cTn>
                                        <p:tgtEl>
                                          <p:spTgt spid="106"/>
                                        </p:tgtEl>
                                        <p:attrNameLst>
                                          <p:attrName>style.visibility</p:attrName>
                                        </p:attrNameLst>
                                      </p:cBhvr>
                                      <p:to>
                                        <p:strVal val="visible"/>
                                      </p:to>
                                    </p:set>
                                    <p:animEffect transition="in" filter="fade">
                                      <p:cBhvr>
                                        <p:cTn id="42" dur="250"/>
                                        <p:tgtEl>
                                          <p:spTgt spid="106"/>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105"/>
                                        </p:tgtEl>
                                        <p:attrNameLst>
                                          <p:attrName>style.visibility</p:attrName>
                                        </p:attrNameLst>
                                      </p:cBhvr>
                                      <p:to>
                                        <p:strVal val="visible"/>
                                      </p:to>
                                    </p:set>
                                    <p:animEffect transition="in" filter="fade">
                                      <p:cBhvr>
                                        <p:cTn id="46" dur="25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Box 122">
            <a:extLst>
              <a:ext uri="{FF2B5EF4-FFF2-40B4-BE49-F238E27FC236}">
                <a16:creationId xmlns:a16="http://schemas.microsoft.com/office/drawing/2014/main" id="{FD0CF553-1886-44B9-A9E7-85B4A4B416F8}"/>
              </a:ext>
            </a:extLst>
          </p:cNvPr>
          <p:cNvSpPr txBox="1"/>
          <p:nvPr/>
        </p:nvSpPr>
        <p:spPr>
          <a:xfrm>
            <a:off x="183119" y="2057400"/>
            <a:ext cx="11813138" cy="3877985"/>
          </a:xfrm>
          <a:prstGeom prst="rect">
            <a:avLst/>
          </a:prstGeom>
          <a:noFill/>
        </p:spPr>
        <p:txBody>
          <a:bodyPr wrap="square" rtlCol="0">
            <a:spAutoFit/>
          </a:bodyPr>
          <a:lstStyle/>
          <a:p>
            <a:r>
              <a:rPr lang="en-US" sz="2000" b="1" dirty="0"/>
              <a:t>SRM Phase 2</a:t>
            </a:r>
          </a:p>
          <a:p>
            <a:endParaRPr lang="en-US" sz="2400" b="1" dirty="0"/>
          </a:p>
          <a:p>
            <a:pPr marL="285750" indent="-285750">
              <a:buFont typeface="Arial" panose="020B0604020202020204" pitchFamily="34" charset="0"/>
              <a:buChar char="•"/>
            </a:pPr>
            <a:r>
              <a:rPr lang="en-US" i="1" dirty="0"/>
              <a:t>Total Customer System RMR to Total Bill Cost Comparison</a:t>
            </a:r>
          </a:p>
          <a:p>
            <a:pPr marL="742950" lvl="1" indent="-285750">
              <a:buFont typeface="Arial" panose="020B0604020202020204" pitchFamily="34" charset="0"/>
              <a:buChar char="•"/>
            </a:pPr>
            <a:r>
              <a:rPr lang="en-US" sz="1400" i="1" dirty="0"/>
              <a:t>Is the Total RMR &gt; the Total Cost on the Bill?</a:t>
            </a:r>
          </a:p>
          <a:p>
            <a:pPr marL="742950" lvl="1" indent="-285750">
              <a:buFont typeface="Arial" panose="020B0604020202020204" pitchFamily="34" charset="0"/>
              <a:buChar char="•"/>
            </a:pPr>
            <a:r>
              <a:rPr lang="en-US" sz="1400" i="1" dirty="0"/>
              <a:t>Recurring Must be Loaded on the System Record</a:t>
            </a:r>
          </a:p>
          <a:p>
            <a:pPr marL="742950" lvl="1" indent="-285750">
              <a:buFont typeface="Arial" panose="020B0604020202020204" pitchFamily="34" charset="0"/>
              <a:buChar char="•"/>
            </a:pPr>
            <a:r>
              <a:rPr lang="en-US" sz="1400" i="1" dirty="0"/>
              <a:t>SRM will only compare total cost from approved SedonaOffice Recurring Item Codes as specified in the SRM setup for each service provider.</a:t>
            </a:r>
          </a:p>
          <a:p>
            <a:pPr marL="742950" lvl="1" indent="-285750">
              <a:buFont typeface="Arial" panose="020B0604020202020204" pitchFamily="34" charset="0"/>
              <a:buChar char="•"/>
            </a:pPr>
            <a:endParaRPr lang="en-US" sz="1600" i="1" dirty="0"/>
          </a:p>
          <a:p>
            <a:pPr marL="285750" indent="-285750">
              <a:buFont typeface="Arial" panose="020B0604020202020204" pitchFamily="34" charset="0"/>
              <a:buChar char="•"/>
            </a:pPr>
            <a:r>
              <a:rPr lang="en-US" i="1" dirty="0"/>
              <a:t>Customer System RMR to Bill Line Item Cost Comparison</a:t>
            </a:r>
          </a:p>
          <a:p>
            <a:pPr marL="742950" lvl="1" indent="-285750">
              <a:buFont typeface="Arial" panose="020B0604020202020204" pitchFamily="34" charset="0"/>
              <a:buChar char="•"/>
            </a:pPr>
            <a:r>
              <a:rPr lang="en-US" sz="1400" i="1" dirty="0"/>
              <a:t>Is the Recurring Line &gt; the Bill Line Item?</a:t>
            </a:r>
          </a:p>
          <a:p>
            <a:pPr marL="742950" lvl="1" indent="-285750">
              <a:buFont typeface="Arial" panose="020B0604020202020204" pitchFamily="34" charset="0"/>
              <a:buChar char="•"/>
            </a:pPr>
            <a:r>
              <a:rPr lang="en-US" sz="1400" i="1" dirty="0"/>
              <a:t>SRM will provide a 1:1 mapping from the Bill Invoice Items to SedonaOffice Recurring Item Codes for each service provider.</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r>
              <a:rPr lang="en-US" i="1" dirty="0"/>
              <a:t>Create and Reconcile Your Own Custom Providers and Services</a:t>
            </a:r>
            <a:endParaRPr lang="en-US" sz="2000" i="1" dirty="0"/>
          </a:p>
          <a:p>
            <a:pPr marL="285750" indent="-285750">
              <a:buFont typeface="Arial" panose="020B0604020202020204" pitchFamily="34" charset="0"/>
              <a:buChar char="•"/>
            </a:pPr>
            <a:endParaRPr lang="en-US" sz="2000" i="1" dirty="0"/>
          </a:p>
          <a:p>
            <a:pPr marL="285750" indent="-285750">
              <a:buFont typeface="Arial" panose="020B0604020202020204" pitchFamily="34" charset="0"/>
              <a:buChar char="•"/>
            </a:pPr>
            <a:r>
              <a:rPr lang="en-US" sz="2000" i="1" dirty="0"/>
              <a:t>Customer Level Statistics with Trend Analysis and History</a:t>
            </a:r>
            <a:endParaRPr lang="en-US" sz="1600" i="1" dirty="0"/>
          </a:p>
        </p:txBody>
      </p:sp>
      <p:sp>
        <p:nvSpPr>
          <p:cNvPr id="3" name="Title 2"/>
          <p:cNvSpPr>
            <a:spLocks noGrp="1"/>
          </p:cNvSpPr>
          <p:nvPr>
            <p:ph type="title"/>
          </p:nvPr>
        </p:nvSpPr>
        <p:spPr>
          <a:xfrm>
            <a:off x="0" y="1256073"/>
            <a:ext cx="12192000" cy="648927"/>
          </a:xfrm>
        </p:spPr>
        <p:txBody>
          <a:bodyPr>
            <a:noAutofit/>
          </a:bodyPr>
          <a:lstStyle/>
          <a:p>
            <a:pPr algn="ctr"/>
            <a:r>
              <a:rPr lang="en-US" b="0" dirty="0">
                <a:solidFill>
                  <a:srgbClr val="15C2F5"/>
                </a:solidFill>
              </a:rPr>
              <a:t>OPT </a:t>
            </a:r>
            <a:r>
              <a:rPr lang="en-US" b="0" dirty="0">
                <a:solidFill>
                  <a:srgbClr val="15C2F5"/>
                </a:solidFill>
                <a:cs typeface="Arial" panose="020B0604020202020204" pitchFamily="34" charset="0"/>
              </a:rPr>
              <a:t>Services Reconciliation Module (SRM)</a:t>
            </a:r>
            <a:endParaRPr lang="en-US" sz="5400" b="0" dirty="0">
              <a:solidFill>
                <a:srgbClr val="15C2F5"/>
              </a:solidFill>
              <a:cs typeface="Arial" panose="020B0604020202020204" pitchFamily="34" charset="0"/>
            </a:endParaRPr>
          </a:p>
        </p:txBody>
      </p:sp>
      <p:sp>
        <p:nvSpPr>
          <p:cNvPr id="54" name="AutoShape 2" descr="Image result for csv logo">
            <a:hlinkClick r:id="rId3"/>
            <a:extLst>
              <a:ext uri="{FF2B5EF4-FFF2-40B4-BE49-F238E27FC236}">
                <a16:creationId xmlns:a16="http://schemas.microsoft.com/office/drawing/2014/main" id="{23D8CBD7-18BA-4664-B809-029AF40B1A56}"/>
              </a:ext>
            </a:extLst>
          </p:cNvPr>
          <p:cNvSpPr>
            <a:spLocks noChangeAspect="1" noChangeArrowheads="1"/>
          </p:cNvSpPr>
          <p:nvPr/>
        </p:nvSpPr>
        <p:spPr bwMode="auto">
          <a:xfrm>
            <a:off x="1679575" y="-280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9" name="Picture 58">
            <a:extLst>
              <a:ext uri="{FF2B5EF4-FFF2-40B4-BE49-F238E27FC236}">
                <a16:creationId xmlns:a16="http://schemas.microsoft.com/office/drawing/2014/main" id="{49783E6F-CA98-4F36-A88B-1708685EE6D8}"/>
              </a:ext>
            </a:extLst>
          </p:cNvPr>
          <p:cNvPicPr>
            <a:picLocks noChangeAspect="1"/>
          </p:cNvPicPr>
          <p:nvPr/>
        </p:nvPicPr>
        <p:blipFill rotWithShape="1">
          <a:blip r:embed="rId4"/>
          <a:srcRect l="44437" t="6064" r="43632" b="73990"/>
          <a:stretch/>
        </p:blipFill>
        <p:spPr>
          <a:xfrm>
            <a:off x="183119" y="5980315"/>
            <a:ext cx="595337" cy="746449"/>
          </a:xfrm>
          <a:prstGeom prst="rect">
            <a:avLst/>
          </a:prstGeom>
        </p:spPr>
      </p:pic>
      <p:pic>
        <p:nvPicPr>
          <p:cNvPr id="105" name="Picture 104">
            <a:extLst>
              <a:ext uri="{FF2B5EF4-FFF2-40B4-BE49-F238E27FC236}">
                <a16:creationId xmlns:a16="http://schemas.microsoft.com/office/drawing/2014/main" id="{0D866523-3FE3-4C10-90E7-43029D91D955}"/>
              </a:ext>
            </a:extLst>
          </p:cNvPr>
          <p:cNvPicPr>
            <a:picLocks noChangeAspect="1"/>
          </p:cNvPicPr>
          <p:nvPr/>
        </p:nvPicPr>
        <p:blipFill rotWithShape="1">
          <a:blip r:embed="rId4"/>
          <a:srcRect l="43691" t="50000" r="44378" b="30054"/>
          <a:stretch/>
        </p:blipFill>
        <p:spPr>
          <a:xfrm>
            <a:off x="1579059" y="5980314"/>
            <a:ext cx="594360" cy="745224"/>
          </a:xfrm>
          <a:prstGeom prst="rect">
            <a:avLst/>
          </a:prstGeom>
        </p:spPr>
      </p:pic>
      <p:pic>
        <p:nvPicPr>
          <p:cNvPr id="106" name="Picture 105">
            <a:extLst>
              <a:ext uri="{FF2B5EF4-FFF2-40B4-BE49-F238E27FC236}">
                <a16:creationId xmlns:a16="http://schemas.microsoft.com/office/drawing/2014/main" id="{97041F37-8BBB-4294-9A06-EF57E345EDE4}"/>
              </a:ext>
            </a:extLst>
          </p:cNvPr>
          <p:cNvPicPr>
            <a:picLocks noChangeAspect="1"/>
          </p:cNvPicPr>
          <p:nvPr/>
        </p:nvPicPr>
        <p:blipFill rotWithShape="1">
          <a:blip r:embed="rId4"/>
          <a:srcRect l="71442" t="50000" r="16627" b="30054"/>
          <a:stretch/>
        </p:blipFill>
        <p:spPr>
          <a:xfrm>
            <a:off x="884201" y="5980314"/>
            <a:ext cx="594360" cy="745224"/>
          </a:xfrm>
          <a:prstGeom prst="rect">
            <a:avLst/>
          </a:prstGeom>
        </p:spPr>
      </p:pic>
    </p:spTree>
    <p:extLst>
      <p:ext uri="{BB962C8B-B14F-4D97-AF65-F5344CB8AC3E}">
        <p14:creationId xmlns:p14="http://schemas.microsoft.com/office/powerpoint/2010/main" val="43705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Effect transition="in" filter="wipe(left)">
                                      <p:cBhvr>
                                        <p:cTn id="7" dur="1000"/>
                                        <p:tgtEl>
                                          <p:spTgt spid="12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23">
                                            <p:txEl>
                                              <p:pRg st="2" end="2"/>
                                            </p:txEl>
                                          </p:spTgt>
                                        </p:tgtEl>
                                        <p:attrNameLst>
                                          <p:attrName>style.visibility</p:attrName>
                                        </p:attrNameLst>
                                      </p:cBhvr>
                                      <p:to>
                                        <p:strVal val="visible"/>
                                      </p:to>
                                    </p:set>
                                    <p:animEffect transition="in" filter="wipe(left)">
                                      <p:cBhvr>
                                        <p:cTn id="10" dur="1000"/>
                                        <p:tgtEl>
                                          <p:spTgt spid="123">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23">
                                            <p:txEl>
                                              <p:pRg st="3" end="3"/>
                                            </p:txEl>
                                          </p:spTgt>
                                        </p:tgtEl>
                                        <p:attrNameLst>
                                          <p:attrName>style.visibility</p:attrName>
                                        </p:attrNameLst>
                                      </p:cBhvr>
                                      <p:to>
                                        <p:strVal val="visible"/>
                                      </p:to>
                                    </p:set>
                                    <p:animEffect transition="in" filter="wipe(left)">
                                      <p:cBhvr>
                                        <p:cTn id="13" dur="1000"/>
                                        <p:tgtEl>
                                          <p:spTgt spid="123">
                                            <p:txEl>
                                              <p:pRg st="3" end="3"/>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23">
                                            <p:txEl>
                                              <p:pRg st="4" end="4"/>
                                            </p:txEl>
                                          </p:spTgt>
                                        </p:tgtEl>
                                        <p:attrNameLst>
                                          <p:attrName>style.visibility</p:attrName>
                                        </p:attrNameLst>
                                      </p:cBhvr>
                                      <p:to>
                                        <p:strVal val="visible"/>
                                      </p:to>
                                    </p:set>
                                    <p:animEffect transition="in" filter="wipe(left)">
                                      <p:cBhvr>
                                        <p:cTn id="16" dur="1000"/>
                                        <p:tgtEl>
                                          <p:spTgt spid="123">
                                            <p:txEl>
                                              <p:pRg st="4" end="4"/>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123">
                                            <p:txEl>
                                              <p:pRg st="5" end="5"/>
                                            </p:txEl>
                                          </p:spTgt>
                                        </p:tgtEl>
                                        <p:attrNameLst>
                                          <p:attrName>style.visibility</p:attrName>
                                        </p:attrNameLst>
                                      </p:cBhvr>
                                      <p:to>
                                        <p:strVal val="visible"/>
                                      </p:to>
                                    </p:set>
                                    <p:animEffect transition="in" filter="wipe(left)">
                                      <p:cBhvr>
                                        <p:cTn id="19" dur="1000"/>
                                        <p:tgtEl>
                                          <p:spTgt spid="123">
                                            <p:txEl>
                                              <p:pRg st="5" end="5"/>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123">
                                            <p:txEl>
                                              <p:pRg st="7" end="7"/>
                                            </p:txEl>
                                          </p:spTgt>
                                        </p:tgtEl>
                                        <p:attrNameLst>
                                          <p:attrName>style.visibility</p:attrName>
                                        </p:attrNameLst>
                                      </p:cBhvr>
                                      <p:to>
                                        <p:strVal val="visible"/>
                                      </p:to>
                                    </p:set>
                                    <p:animEffect transition="in" filter="wipe(left)">
                                      <p:cBhvr>
                                        <p:cTn id="22" dur="1000"/>
                                        <p:tgtEl>
                                          <p:spTgt spid="123">
                                            <p:txEl>
                                              <p:pRg st="7" end="7"/>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123">
                                            <p:txEl>
                                              <p:pRg st="8" end="8"/>
                                            </p:txEl>
                                          </p:spTgt>
                                        </p:tgtEl>
                                        <p:attrNameLst>
                                          <p:attrName>style.visibility</p:attrName>
                                        </p:attrNameLst>
                                      </p:cBhvr>
                                      <p:to>
                                        <p:strVal val="visible"/>
                                      </p:to>
                                    </p:set>
                                    <p:animEffect transition="in" filter="wipe(left)">
                                      <p:cBhvr>
                                        <p:cTn id="25" dur="1000"/>
                                        <p:tgtEl>
                                          <p:spTgt spid="123">
                                            <p:txEl>
                                              <p:pRg st="8" end="8"/>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123">
                                            <p:txEl>
                                              <p:pRg st="9" end="9"/>
                                            </p:txEl>
                                          </p:spTgt>
                                        </p:tgtEl>
                                        <p:attrNameLst>
                                          <p:attrName>style.visibility</p:attrName>
                                        </p:attrNameLst>
                                      </p:cBhvr>
                                      <p:to>
                                        <p:strVal val="visible"/>
                                      </p:to>
                                    </p:set>
                                    <p:animEffect transition="in" filter="wipe(left)">
                                      <p:cBhvr>
                                        <p:cTn id="28" dur="1000"/>
                                        <p:tgtEl>
                                          <p:spTgt spid="123">
                                            <p:txEl>
                                              <p:pRg st="9" end="9"/>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123">
                                            <p:txEl>
                                              <p:pRg st="11" end="11"/>
                                            </p:txEl>
                                          </p:spTgt>
                                        </p:tgtEl>
                                        <p:attrNameLst>
                                          <p:attrName>style.visibility</p:attrName>
                                        </p:attrNameLst>
                                      </p:cBhvr>
                                      <p:to>
                                        <p:strVal val="visible"/>
                                      </p:to>
                                    </p:set>
                                    <p:animEffect transition="in" filter="wipe(left)">
                                      <p:cBhvr>
                                        <p:cTn id="31" dur="1000"/>
                                        <p:tgtEl>
                                          <p:spTgt spid="123">
                                            <p:txEl>
                                              <p:pRg st="11" end="11"/>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123">
                                            <p:txEl>
                                              <p:pRg st="13" end="13"/>
                                            </p:txEl>
                                          </p:spTgt>
                                        </p:tgtEl>
                                        <p:attrNameLst>
                                          <p:attrName>style.visibility</p:attrName>
                                        </p:attrNameLst>
                                      </p:cBhvr>
                                      <p:to>
                                        <p:strVal val="visible"/>
                                      </p:to>
                                    </p:set>
                                    <p:animEffect transition="in" filter="wipe(left)">
                                      <p:cBhvr>
                                        <p:cTn id="34" dur="1000"/>
                                        <p:tgtEl>
                                          <p:spTgt spid="123">
                                            <p:txEl>
                                              <p:pRg st="13" end="1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250"/>
                                        <p:tgtEl>
                                          <p:spTgt spid="59"/>
                                        </p:tgtEl>
                                      </p:cBhvr>
                                    </p:animEffect>
                                  </p:childTnLst>
                                </p:cTn>
                              </p:par>
                            </p:childTnLst>
                          </p:cTn>
                        </p:par>
                        <p:par>
                          <p:cTn id="42" fill="hold">
                            <p:stCondLst>
                              <p:cond delay="1250"/>
                            </p:stCondLst>
                            <p:childTnLst>
                              <p:par>
                                <p:cTn id="43" presetID="10" presetClass="entr" presetSubtype="0" fill="hold" nodeType="afterEffect">
                                  <p:stCondLst>
                                    <p:cond delay="0"/>
                                  </p:stCondLst>
                                  <p:childTnLst>
                                    <p:set>
                                      <p:cBhvr>
                                        <p:cTn id="44" dur="1" fill="hold">
                                          <p:stCondLst>
                                            <p:cond delay="0"/>
                                          </p:stCondLst>
                                        </p:cTn>
                                        <p:tgtEl>
                                          <p:spTgt spid="106"/>
                                        </p:tgtEl>
                                        <p:attrNameLst>
                                          <p:attrName>style.visibility</p:attrName>
                                        </p:attrNameLst>
                                      </p:cBhvr>
                                      <p:to>
                                        <p:strVal val="visible"/>
                                      </p:to>
                                    </p:set>
                                    <p:animEffect transition="in" filter="fade">
                                      <p:cBhvr>
                                        <p:cTn id="45" dur="250"/>
                                        <p:tgtEl>
                                          <p:spTgt spid="106"/>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105"/>
                                        </p:tgtEl>
                                        <p:attrNameLst>
                                          <p:attrName>style.visibility</p:attrName>
                                        </p:attrNameLst>
                                      </p:cBhvr>
                                      <p:to>
                                        <p:strVal val="visible"/>
                                      </p:to>
                                    </p:set>
                                    <p:animEffect transition="in" filter="fade">
                                      <p:cBhvr>
                                        <p:cTn id="49" dur="25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 name="TextBox 122">
            <a:extLst>
              <a:ext uri="{FF2B5EF4-FFF2-40B4-BE49-F238E27FC236}">
                <a16:creationId xmlns:a16="http://schemas.microsoft.com/office/drawing/2014/main" id="{FD0CF553-1886-44B9-A9E7-85B4A4B416F8}"/>
              </a:ext>
            </a:extLst>
          </p:cNvPr>
          <p:cNvSpPr txBox="1"/>
          <p:nvPr/>
        </p:nvSpPr>
        <p:spPr>
          <a:xfrm>
            <a:off x="183119" y="2048232"/>
            <a:ext cx="11813138" cy="2523768"/>
          </a:xfrm>
          <a:prstGeom prst="rect">
            <a:avLst/>
          </a:prstGeom>
          <a:noFill/>
        </p:spPr>
        <p:txBody>
          <a:bodyPr wrap="square" rtlCol="0">
            <a:spAutoFit/>
          </a:bodyPr>
          <a:lstStyle/>
          <a:p>
            <a:r>
              <a:rPr lang="en-US" sz="2000" b="1" dirty="0"/>
              <a:t>SRM Future Development</a:t>
            </a:r>
          </a:p>
          <a:p>
            <a:endParaRPr lang="en-US" sz="2400" b="1" dirty="0"/>
          </a:p>
          <a:p>
            <a:pPr marL="285750" indent="-285750">
              <a:buFont typeface="Arial" panose="020B0604020202020204" pitchFamily="34" charset="0"/>
              <a:buChar char="•"/>
            </a:pPr>
            <a:r>
              <a:rPr lang="en-US" i="1" dirty="0"/>
              <a:t>Use Bill Costs in the OPT Profit &amp; Loss Module</a:t>
            </a:r>
          </a:p>
          <a:p>
            <a:pPr marL="285750" indent="-285750">
              <a:buFont typeface="Arial" panose="020B0604020202020204" pitchFamily="34" charset="0"/>
              <a:buChar char="•"/>
            </a:pPr>
            <a:r>
              <a:rPr lang="en-US" i="1" dirty="0"/>
              <a:t>API Support for Service Providers</a:t>
            </a:r>
          </a:p>
          <a:p>
            <a:pPr marL="285750" indent="-285750">
              <a:buFont typeface="Arial" panose="020B0604020202020204" pitchFamily="34" charset="0"/>
              <a:buChar char="•"/>
            </a:pPr>
            <a:r>
              <a:rPr lang="en-US" i="1" dirty="0"/>
              <a:t>Direct Connection to Manitou and other ODBC Databases</a:t>
            </a:r>
          </a:p>
          <a:p>
            <a:pPr marL="285750" indent="-285750">
              <a:buFont typeface="Arial" panose="020B0604020202020204" pitchFamily="34" charset="0"/>
              <a:buChar char="•"/>
            </a:pPr>
            <a:r>
              <a:rPr lang="en-US" i="1" dirty="0"/>
              <a:t>Create Vendor Bills in SedonaOffice from Completed Reconciliations</a:t>
            </a:r>
          </a:p>
          <a:p>
            <a:pPr marL="285750" indent="-285750">
              <a:buFont typeface="Arial" panose="020B0604020202020204" pitchFamily="34" charset="0"/>
              <a:buChar char="•"/>
            </a:pPr>
            <a:r>
              <a:rPr lang="en-US" i="1" dirty="0"/>
              <a:t>Create Customer Bill-Back Invoices from Service Bill Items</a:t>
            </a:r>
            <a:endParaRPr lang="en-US" sz="1600" i="1" dirty="0"/>
          </a:p>
          <a:p>
            <a:endParaRPr lang="en-US" sz="2000" i="1" dirty="0"/>
          </a:p>
        </p:txBody>
      </p:sp>
      <p:sp>
        <p:nvSpPr>
          <p:cNvPr id="3" name="Title 2"/>
          <p:cNvSpPr>
            <a:spLocks noGrp="1"/>
          </p:cNvSpPr>
          <p:nvPr>
            <p:ph type="title"/>
          </p:nvPr>
        </p:nvSpPr>
        <p:spPr>
          <a:xfrm>
            <a:off x="0" y="1256073"/>
            <a:ext cx="12192000" cy="648927"/>
          </a:xfrm>
        </p:spPr>
        <p:txBody>
          <a:bodyPr>
            <a:noAutofit/>
          </a:bodyPr>
          <a:lstStyle/>
          <a:p>
            <a:pPr algn="ctr"/>
            <a:r>
              <a:rPr lang="en-US" b="0" dirty="0">
                <a:solidFill>
                  <a:srgbClr val="15C2F5"/>
                </a:solidFill>
              </a:rPr>
              <a:t>OPT </a:t>
            </a:r>
            <a:r>
              <a:rPr lang="en-US" b="0" dirty="0">
                <a:solidFill>
                  <a:srgbClr val="15C2F5"/>
                </a:solidFill>
                <a:cs typeface="Arial" panose="020B0604020202020204" pitchFamily="34" charset="0"/>
              </a:rPr>
              <a:t>Services Reconciliation Module (SRM)</a:t>
            </a:r>
            <a:endParaRPr lang="en-US" sz="5400" b="0" dirty="0">
              <a:solidFill>
                <a:srgbClr val="15C2F5"/>
              </a:solidFill>
              <a:cs typeface="Arial" panose="020B0604020202020204" pitchFamily="34" charset="0"/>
            </a:endParaRPr>
          </a:p>
        </p:txBody>
      </p:sp>
      <p:sp>
        <p:nvSpPr>
          <p:cNvPr id="54" name="AutoShape 2" descr="Image result for csv logo">
            <a:hlinkClick r:id="rId3"/>
            <a:extLst>
              <a:ext uri="{FF2B5EF4-FFF2-40B4-BE49-F238E27FC236}">
                <a16:creationId xmlns:a16="http://schemas.microsoft.com/office/drawing/2014/main" id="{23D8CBD7-18BA-4664-B809-029AF40B1A56}"/>
              </a:ext>
            </a:extLst>
          </p:cNvPr>
          <p:cNvSpPr>
            <a:spLocks noChangeAspect="1" noChangeArrowheads="1"/>
          </p:cNvSpPr>
          <p:nvPr/>
        </p:nvSpPr>
        <p:spPr bwMode="auto">
          <a:xfrm>
            <a:off x="1679575" y="-280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9" name="Picture 58">
            <a:extLst>
              <a:ext uri="{FF2B5EF4-FFF2-40B4-BE49-F238E27FC236}">
                <a16:creationId xmlns:a16="http://schemas.microsoft.com/office/drawing/2014/main" id="{49783E6F-CA98-4F36-A88B-1708685EE6D8}"/>
              </a:ext>
            </a:extLst>
          </p:cNvPr>
          <p:cNvPicPr>
            <a:picLocks noChangeAspect="1"/>
          </p:cNvPicPr>
          <p:nvPr/>
        </p:nvPicPr>
        <p:blipFill rotWithShape="1">
          <a:blip r:embed="rId4"/>
          <a:srcRect l="44437" t="6064" r="43632" b="73990"/>
          <a:stretch/>
        </p:blipFill>
        <p:spPr>
          <a:xfrm>
            <a:off x="183119" y="5980315"/>
            <a:ext cx="595337" cy="746449"/>
          </a:xfrm>
          <a:prstGeom prst="rect">
            <a:avLst/>
          </a:prstGeom>
        </p:spPr>
      </p:pic>
      <p:pic>
        <p:nvPicPr>
          <p:cNvPr id="105" name="Picture 104">
            <a:extLst>
              <a:ext uri="{FF2B5EF4-FFF2-40B4-BE49-F238E27FC236}">
                <a16:creationId xmlns:a16="http://schemas.microsoft.com/office/drawing/2014/main" id="{0D866523-3FE3-4C10-90E7-43029D91D955}"/>
              </a:ext>
            </a:extLst>
          </p:cNvPr>
          <p:cNvPicPr>
            <a:picLocks noChangeAspect="1"/>
          </p:cNvPicPr>
          <p:nvPr/>
        </p:nvPicPr>
        <p:blipFill rotWithShape="1">
          <a:blip r:embed="rId4"/>
          <a:srcRect l="43691" t="50000" r="44378" b="30054"/>
          <a:stretch/>
        </p:blipFill>
        <p:spPr>
          <a:xfrm>
            <a:off x="1579059" y="5980314"/>
            <a:ext cx="594360" cy="745224"/>
          </a:xfrm>
          <a:prstGeom prst="rect">
            <a:avLst/>
          </a:prstGeom>
        </p:spPr>
      </p:pic>
      <p:pic>
        <p:nvPicPr>
          <p:cNvPr id="106" name="Picture 105">
            <a:extLst>
              <a:ext uri="{FF2B5EF4-FFF2-40B4-BE49-F238E27FC236}">
                <a16:creationId xmlns:a16="http://schemas.microsoft.com/office/drawing/2014/main" id="{97041F37-8BBB-4294-9A06-EF57E345EDE4}"/>
              </a:ext>
            </a:extLst>
          </p:cNvPr>
          <p:cNvPicPr>
            <a:picLocks noChangeAspect="1"/>
          </p:cNvPicPr>
          <p:nvPr/>
        </p:nvPicPr>
        <p:blipFill rotWithShape="1">
          <a:blip r:embed="rId4"/>
          <a:srcRect l="71442" t="50000" r="16627" b="30054"/>
          <a:stretch/>
        </p:blipFill>
        <p:spPr>
          <a:xfrm>
            <a:off x="884201" y="5980314"/>
            <a:ext cx="594360" cy="745224"/>
          </a:xfrm>
          <a:prstGeom prst="rect">
            <a:avLst/>
          </a:prstGeom>
        </p:spPr>
      </p:pic>
    </p:spTree>
    <p:extLst>
      <p:ext uri="{BB962C8B-B14F-4D97-AF65-F5344CB8AC3E}">
        <p14:creationId xmlns:p14="http://schemas.microsoft.com/office/powerpoint/2010/main" val="234216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Effect transition="in" filter="wipe(left)">
                                      <p:cBhvr>
                                        <p:cTn id="7" dur="1000"/>
                                        <p:tgtEl>
                                          <p:spTgt spid="12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23">
                                            <p:txEl>
                                              <p:pRg st="2" end="2"/>
                                            </p:txEl>
                                          </p:spTgt>
                                        </p:tgtEl>
                                        <p:attrNameLst>
                                          <p:attrName>style.visibility</p:attrName>
                                        </p:attrNameLst>
                                      </p:cBhvr>
                                      <p:to>
                                        <p:strVal val="visible"/>
                                      </p:to>
                                    </p:set>
                                    <p:animEffect transition="in" filter="wipe(left)">
                                      <p:cBhvr>
                                        <p:cTn id="10" dur="1000"/>
                                        <p:tgtEl>
                                          <p:spTgt spid="123">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23">
                                            <p:txEl>
                                              <p:pRg st="3" end="3"/>
                                            </p:txEl>
                                          </p:spTgt>
                                        </p:tgtEl>
                                        <p:attrNameLst>
                                          <p:attrName>style.visibility</p:attrName>
                                        </p:attrNameLst>
                                      </p:cBhvr>
                                      <p:to>
                                        <p:strVal val="visible"/>
                                      </p:to>
                                    </p:set>
                                    <p:animEffect transition="in" filter="wipe(left)">
                                      <p:cBhvr>
                                        <p:cTn id="13" dur="1000"/>
                                        <p:tgtEl>
                                          <p:spTgt spid="123">
                                            <p:txEl>
                                              <p:pRg st="3" end="3"/>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23">
                                            <p:txEl>
                                              <p:pRg st="4" end="4"/>
                                            </p:txEl>
                                          </p:spTgt>
                                        </p:tgtEl>
                                        <p:attrNameLst>
                                          <p:attrName>style.visibility</p:attrName>
                                        </p:attrNameLst>
                                      </p:cBhvr>
                                      <p:to>
                                        <p:strVal val="visible"/>
                                      </p:to>
                                    </p:set>
                                    <p:animEffect transition="in" filter="wipe(left)">
                                      <p:cBhvr>
                                        <p:cTn id="16" dur="1000"/>
                                        <p:tgtEl>
                                          <p:spTgt spid="123">
                                            <p:txEl>
                                              <p:pRg st="4" end="4"/>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123">
                                            <p:txEl>
                                              <p:pRg st="5" end="5"/>
                                            </p:txEl>
                                          </p:spTgt>
                                        </p:tgtEl>
                                        <p:attrNameLst>
                                          <p:attrName>style.visibility</p:attrName>
                                        </p:attrNameLst>
                                      </p:cBhvr>
                                      <p:to>
                                        <p:strVal val="visible"/>
                                      </p:to>
                                    </p:set>
                                    <p:animEffect transition="in" filter="wipe(left)">
                                      <p:cBhvr>
                                        <p:cTn id="19" dur="1000"/>
                                        <p:tgtEl>
                                          <p:spTgt spid="123">
                                            <p:txEl>
                                              <p:pRg st="5" end="5"/>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123">
                                            <p:txEl>
                                              <p:pRg st="6" end="6"/>
                                            </p:txEl>
                                          </p:spTgt>
                                        </p:tgtEl>
                                        <p:attrNameLst>
                                          <p:attrName>style.visibility</p:attrName>
                                        </p:attrNameLst>
                                      </p:cBhvr>
                                      <p:to>
                                        <p:strVal val="visible"/>
                                      </p:to>
                                    </p:set>
                                    <p:animEffect transition="in" filter="wipe(left)">
                                      <p:cBhvr>
                                        <p:cTn id="22" dur="1000"/>
                                        <p:tgtEl>
                                          <p:spTgt spid="12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250"/>
                                        <p:tgtEl>
                                          <p:spTgt spid="59"/>
                                        </p:tgtEl>
                                      </p:cBhvr>
                                    </p:animEffect>
                                  </p:childTnLst>
                                </p:cTn>
                              </p:par>
                            </p:childTnLst>
                          </p:cTn>
                        </p:par>
                        <p:par>
                          <p:cTn id="30" fill="hold">
                            <p:stCondLst>
                              <p:cond delay="1250"/>
                            </p:stCondLst>
                            <p:childTnLst>
                              <p:par>
                                <p:cTn id="31" presetID="10" presetClass="entr" presetSubtype="0" fill="hold" nodeType="afterEffect">
                                  <p:stCondLst>
                                    <p:cond delay="0"/>
                                  </p:stCondLst>
                                  <p:childTnLst>
                                    <p:set>
                                      <p:cBhvr>
                                        <p:cTn id="32" dur="1" fill="hold">
                                          <p:stCondLst>
                                            <p:cond delay="0"/>
                                          </p:stCondLst>
                                        </p:cTn>
                                        <p:tgtEl>
                                          <p:spTgt spid="106"/>
                                        </p:tgtEl>
                                        <p:attrNameLst>
                                          <p:attrName>style.visibility</p:attrName>
                                        </p:attrNameLst>
                                      </p:cBhvr>
                                      <p:to>
                                        <p:strVal val="visible"/>
                                      </p:to>
                                    </p:set>
                                    <p:animEffect transition="in" filter="fade">
                                      <p:cBhvr>
                                        <p:cTn id="33" dur="250"/>
                                        <p:tgtEl>
                                          <p:spTgt spid="106"/>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105"/>
                                        </p:tgtEl>
                                        <p:attrNameLst>
                                          <p:attrName>style.visibility</p:attrName>
                                        </p:attrNameLst>
                                      </p:cBhvr>
                                      <p:to>
                                        <p:strVal val="visible"/>
                                      </p:to>
                                    </p:set>
                                    <p:animEffect transition="in" filter="fade">
                                      <p:cBhvr>
                                        <p:cTn id="37" dur="25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Box 122">
            <a:extLst>
              <a:ext uri="{FF2B5EF4-FFF2-40B4-BE49-F238E27FC236}">
                <a16:creationId xmlns:a16="http://schemas.microsoft.com/office/drawing/2014/main" id="{FD0CF553-1886-44B9-A9E7-85B4A4B416F8}"/>
              </a:ext>
            </a:extLst>
          </p:cNvPr>
          <p:cNvSpPr txBox="1"/>
          <p:nvPr/>
        </p:nvSpPr>
        <p:spPr>
          <a:xfrm>
            <a:off x="183119" y="1981200"/>
            <a:ext cx="8525692" cy="2954655"/>
          </a:xfrm>
          <a:prstGeom prst="rect">
            <a:avLst/>
          </a:prstGeom>
          <a:noFill/>
        </p:spPr>
        <p:txBody>
          <a:bodyPr wrap="square" rtlCol="0">
            <a:spAutoFit/>
          </a:bodyPr>
          <a:lstStyle/>
          <a:p>
            <a:r>
              <a:rPr lang="en-US" sz="2000" i="1" dirty="0"/>
              <a:t>Every month, upload each vendor’s bill to SRM and it will find the systems in SedonaOffice that match each account in the vendor’s bill.  You are then presented with list of exceptions that you can then resolve.</a:t>
            </a:r>
          </a:p>
          <a:p>
            <a:endParaRPr lang="en-US" sz="1100" i="1" dirty="0"/>
          </a:p>
          <a:p>
            <a:r>
              <a:rPr lang="en-US" sz="2000" i="1" dirty="0"/>
              <a:t>OPT will then keep track of the charges from the bill and store it along with the system for access at a later date.</a:t>
            </a:r>
          </a:p>
          <a:p>
            <a:endParaRPr lang="en-US" sz="1100" i="1" dirty="0"/>
          </a:p>
          <a:p>
            <a:r>
              <a:rPr lang="en-US" sz="2000" i="1" dirty="0"/>
              <a:t>All previously reconciled bill information can be viewed quickly from SedonaOffice via OPT Web Services.</a:t>
            </a:r>
          </a:p>
          <a:p>
            <a:endParaRPr lang="en-US" sz="2000" i="1" dirty="0"/>
          </a:p>
        </p:txBody>
      </p:sp>
      <p:grpSp>
        <p:nvGrpSpPr>
          <p:cNvPr id="115" name="Group 114">
            <a:extLst>
              <a:ext uri="{FF2B5EF4-FFF2-40B4-BE49-F238E27FC236}">
                <a16:creationId xmlns:a16="http://schemas.microsoft.com/office/drawing/2014/main" id="{A205541E-3F62-4DA8-B615-B9CDAE210CE3}"/>
              </a:ext>
            </a:extLst>
          </p:cNvPr>
          <p:cNvGrpSpPr/>
          <p:nvPr/>
        </p:nvGrpSpPr>
        <p:grpSpPr>
          <a:xfrm>
            <a:off x="8784844" y="1905000"/>
            <a:ext cx="2795572" cy="2462254"/>
            <a:chOff x="898293" y="1205158"/>
            <a:chExt cx="2795572" cy="2462254"/>
          </a:xfrm>
        </p:grpSpPr>
        <p:pic>
          <p:nvPicPr>
            <p:cNvPr id="116" name="Picture 115">
              <a:extLst>
                <a:ext uri="{FF2B5EF4-FFF2-40B4-BE49-F238E27FC236}">
                  <a16:creationId xmlns:a16="http://schemas.microsoft.com/office/drawing/2014/main" id="{7B837BC1-7429-4321-A9DD-BEC3D632D3AA}"/>
                </a:ext>
              </a:extLst>
            </p:cNvPr>
            <p:cNvPicPr>
              <a:picLocks noChangeAspect="1"/>
            </p:cNvPicPr>
            <p:nvPr/>
          </p:nvPicPr>
          <p:blipFill rotWithShape="1">
            <a:blip r:embed="rId3"/>
            <a:srcRect l="2381" t="13467" r="2290" b="13379"/>
            <a:stretch/>
          </p:blipFill>
          <p:spPr>
            <a:xfrm>
              <a:off x="1339413" y="1359409"/>
              <a:ext cx="1318167" cy="1011548"/>
            </a:xfrm>
            <a:prstGeom prst="rect">
              <a:avLst/>
            </a:prstGeom>
          </p:spPr>
        </p:pic>
        <p:pic>
          <p:nvPicPr>
            <p:cNvPr id="117" name="Picture 116">
              <a:extLst>
                <a:ext uri="{FF2B5EF4-FFF2-40B4-BE49-F238E27FC236}">
                  <a16:creationId xmlns:a16="http://schemas.microsoft.com/office/drawing/2014/main" id="{9C5F843E-46C3-4181-8923-F30E4A218C97}"/>
                </a:ext>
              </a:extLst>
            </p:cNvPr>
            <p:cNvPicPr>
              <a:picLocks noChangeAspect="1"/>
            </p:cNvPicPr>
            <p:nvPr/>
          </p:nvPicPr>
          <p:blipFill rotWithShape="1">
            <a:blip r:embed="rId4">
              <a:clrChange>
                <a:clrFrom>
                  <a:srgbClr val="FFFFFF"/>
                </a:clrFrom>
                <a:clrTo>
                  <a:srgbClr val="FFFFFF">
                    <a:alpha val="0"/>
                  </a:srgbClr>
                </a:clrTo>
              </a:clrChange>
            </a:blip>
            <a:srcRect t="14710" r="14512"/>
            <a:stretch/>
          </p:blipFill>
          <p:spPr>
            <a:xfrm>
              <a:off x="2725304" y="1275184"/>
              <a:ext cx="939512" cy="1174148"/>
            </a:xfrm>
            <a:prstGeom prst="rect">
              <a:avLst/>
            </a:prstGeom>
          </p:spPr>
        </p:pic>
        <p:pic>
          <p:nvPicPr>
            <p:cNvPr id="118" name="Picture 117">
              <a:extLst>
                <a:ext uri="{FF2B5EF4-FFF2-40B4-BE49-F238E27FC236}">
                  <a16:creationId xmlns:a16="http://schemas.microsoft.com/office/drawing/2014/main" id="{B0509938-0504-4D0D-8212-03BDD8ACE27D}"/>
                </a:ext>
              </a:extLst>
            </p:cNvPr>
            <p:cNvPicPr>
              <a:picLocks noChangeAspect="1"/>
            </p:cNvPicPr>
            <p:nvPr/>
          </p:nvPicPr>
          <p:blipFill rotWithShape="1">
            <a:blip r:embed="rId5"/>
            <a:srcRect l="4342" t="18013" r="3935" b="18422"/>
            <a:stretch/>
          </p:blipFill>
          <p:spPr>
            <a:xfrm>
              <a:off x="1521434" y="2084820"/>
              <a:ext cx="1715059" cy="1188573"/>
            </a:xfrm>
            <a:prstGeom prst="rect">
              <a:avLst/>
            </a:prstGeom>
          </p:spPr>
        </p:pic>
        <p:pic>
          <p:nvPicPr>
            <p:cNvPr id="119" name="Picture 118">
              <a:extLst>
                <a:ext uri="{FF2B5EF4-FFF2-40B4-BE49-F238E27FC236}">
                  <a16:creationId xmlns:a16="http://schemas.microsoft.com/office/drawing/2014/main" id="{4C8B88A2-3D38-424D-8045-2AAFD2B0134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998496" y="2258083"/>
              <a:ext cx="1695369" cy="1409329"/>
            </a:xfrm>
            <a:prstGeom prst="rect">
              <a:avLst/>
            </a:prstGeom>
          </p:spPr>
        </p:pic>
        <p:pic>
          <p:nvPicPr>
            <p:cNvPr id="120" name="Picture 119">
              <a:extLst>
                <a:ext uri="{FF2B5EF4-FFF2-40B4-BE49-F238E27FC236}">
                  <a16:creationId xmlns:a16="http://schemas.microsoft.com/office/drawing/2014/main" id="{94DFBAD8-EBC8-4DEC-8970-0AB7F2CF8E63}"/>
                </a:ext>
              </a:extLst>
            </p:cNvPr>
            <p:cNvPicPr>
              <a:picLocks noChangeAspect="1"/>
            </p:cNvPicPr>
            <p:nvPr/>
          </p:nvPicPr>
          <p:blipFill rotWithShape="1">
            <a:blip r:embed="rId7"/>
            <a:srcRect l="22842" r="27193" b="7093"/>
            <a:stretch/>
          </p:blipFill>
          <p:spPr>
            <a:xfrm>
              <a:off x="898293" y="1468865"/>
              <a:ext cx="936911" cy="2177676"/>
            </a:xfrm>
            <a:prstGeom prst="rect">
              <a:avLst/>
            </a:prstGeom>
          </p:spPr>
        </p:pic>
        <p:sp>
          <p:nvSpPr>
            <p:cNvPr id="121" name="Rectangle: Diagonal Corners Rounded 120">
              <a:extLst>
                <a:ext uri="{FF2B5EF4-FFF2-40B4-BE49-F238E27FC236}">
                  <a16:creationId xmlns:a16="http://schemas.microsoft.com/office/drawing/2014/main" id="{0B9F0690-9615-4BC1-BAC4-CBFDA428EE91}"/>
                </a:ext>
              </a:extLst>
            </p:cNvPr>
            <p:cNvSpPr/>
            <p:nvPr/>
          </p:nvSpPr>
          <p:spPr>
            <a:xfrm>
              <a:off x="898293" y="1205158"/>
              <a:ext cx="2770186" cy="2441383"/>
            </a:xfrm>
            <a:prstGeom prst="round2DiagRect">
              <a:avLst>
                <a:gd name="adj1" fmla="val 16667"/>
                <a:gd name="adj2" fmla="val 0"/>
              </a:avLst>
            </a:prstGeom>
            <a:noFill/>
            <a:ln w="76200">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8" name="Picture 7">
            <a:extLst>
              <a:ext uri="{FF2B5EF4-FFF2-40B4-BE49-F238E27FC236}">
                <a16:creationId xmlns:a16="http://schemas.microsoft.com/office/drawing/2014/main" id="{69E14F2A-A4A3-412E-932A-C2BEC87C2CE4}"/>
              </a:ext>
            </a:extLst>
          </p:cNvPr>
          <p:cNvPicPr>
            <a:picLocks noChangeAspect="1"/>
          </p:cNvPicPr>
          <p:nvPr/>
        </p:nvPicPr>
        <p:blipFill>
          <a:blip r:embed="rId8"/>
          <a:stretch>
            <a:fillRect/>
          </a:stretch>
        </p:blipFill>
        <p:spPr>
          <a:xfrm>
            <a:off x="303857" y="4711089"/>
            <a:ext cx="1188720" cy="388936"/>
          </a:xfrm>
          <a:prstGeom prst="rect">
            <a:avLst/>
          </a:prstGeom>
        </p:spPr>
      </p:pic>
      <p:pic>
        <p:nvPicPr>
          <p:cNvPr id="10" name="Picture 9">
            <a:extLst>
              <a:ext uri="{FF2B5EF4-FFF2-40B4-BE49-F238E27FC236}">
                <a16:creationId xmlns:a16="http://schemas.microsoft.com/office/drawing/2014/main" id="{772884F8-D79E-45B2-956C-3B67BD76130A}"/>
              </a:ext>
            </a:extLst>
          </p:cNvPr>
          <p:cNvPicPr>
            <a:picLocks noChangeAspect="1"/>
          </p:cNvPicPr>
          <p:nvPr/>
        </p:nvPicPr>
        <p:blipFill>
          <a:blip r:embed="rId9"/>
          <a:stretch>
            <a:fillRect/>
          </a:stretch>
        </p:blipFill>
        <p:spPr>
          <a:xfrm>
            <a:off x="1630278" y="4796382"/>
            <a:ext cx="1188720" cy="221706"/>
          </a:xfrm>
          <a:prstGeom prst="rect">
            <a:avLst/>
          </a:prstGeom>
        </p:spPr>
      </p:pic>
      <p:pic>
        <p:nvPicPr>
          <p:cNvPr id="15" name="Picture 14">
            <a:extLst>
              <a:ext uri="{FF2B5EF4-FFF2-40B4-BE49-F238E27FC236}">
                <a16:creationId xmlns:a16="http://schemas.microsoft.com/office/drawing/2014/main" id="{1FA3F993-F2DE-4B70-9459-F820EDAB91E3}"/>
              </a:ext>
            </a:extLst>
          </p:cNvPr>
          <p:cNvPicPr>
            <a:picLocks noChangeAspect="1"/>
          </p:cNvPicPr>
          <p:nvPr/>
        </p:nvPicPr>
        <p:blipFill>
          <a:blip r:embed="rId10"/>
          <a:stretch>
            <a:fillRect/>
          </a:stretch>
        </p:blipFill>
        <p:spPr>
          <a:xfrm>
            <a:off x="8190484" y="4734875"/>
            <a:ext cx="1188720" cy="377594"/>
          </a:xfrm>
          <a:prstGeom prst="rect">
            <a:avLst/>
          </a:prstGeom>
        </p:spPr>
      </p:pic>
      <p:pic>
        <p:nvPicPr>
          <p:cNvPr id="17" name="Picture 16">
            <a:extLst>
              <a:ext uri="{FF2B5EF4-FFF2-40B4-BE49-F238E27FC236}">
                <a16:creationId xmlns:a16="http://schemas.microsoft.com/office/drawing/2014/main" id="{194B3E47-9F55-4595-87EA-C4DB323EA73D}"/>
              </a:ext>
            </a:extLst>
          </p:cNvPr>
          <p:cNvPicPr>
            <a:picLocks noChangeAspect="1"/>
          </p:cNvPicPr>
          <p:nvPr/>
        </p:nvPicPr>
        <p:blipFill>
          <a:blip r:embed="rId11"/>
          <a:stretch>
            <a:fillRect/>
          </a:stretch>
        </p:blipFill>
        <p:spPr>
          <a:xfrm>
            <a:off x="6921070" y="4586717"/>
            <a:ext cx="1188720" cy="637849"/>
          </a:xfrm>
          <a:prstGeom prst="rect">
            <a:avLst/>
          </a:prstGeom>
        </p:spPr>
      </p:pic>
      <p:pic>
        <p:nvPicPr>
          <p:cNvPr id="20" name="Picture 19">
            <a:extLst>
              <a:ext uri="{FF2B5EF4-FFF2-40B4-BE49-F238E27FC236}">
                <a16:creationId xmlns:a16="http://schemas.microsoft.com/office/drawing/2014/main" id="{180F775E-1832-4AB6-B376-5A905573D64F}"/>
              </a:ext>
            </a:extLst>
          </p:cNvPr>
          <p:cNvPicPr>
            <a:picLocks noChangeAspect="1"/>
          </p:cNvPicPr>
          <p:nvPr/>
        </p:nvPicPr>
        <p:blipFill>
          <a:blip r:embed="rId12"/>
          <a:stretch>
            <a:fillRect/>
          </a:stretch>
        </p:blipFill>
        <p:spPr>
          <a:xfrm>
            <a:off x="4306273" y="4703749"/>
            <a:ext cx="1188720" cy="468671"/>
          </a:xfrm>
          <a:prstGeom prst="rect">
            <a:avLst/>
          </a:prstGeom>
        </p:spPr>
      </p:pic>
      <p:pic>
        <p:nvPicPr>
          <p:cNvPr id="22" name="Picture 21">
            <a:extLst>
              <a:ext uri="{FF2B5EF4-FFF2-40B4-BE49-F238E27FC236}">
                <a16:creationId xmlns:a16="http://schemas.microsoft.com/office/drawing/2014/main" id="{6EFA50B0-8DF5-437D-8993-C0457F30E386}"/>
              </a:ext>
            </a:extLst>
          </p:cNvPr>
          <p:cNvPicPr>
            <a:picLocks noChangeAspect="1"/>
          </p:cNvPicPr>
          <p:nvPr/>
        </p:nvPicPr>
        <p:blipFill>
          <a:blip r:embed="rId13"/>
          <a:stretch>
            <a:fillRect/>
          </a:stretch>
        </p:blipFill>
        <p:spPr>
          <a:xfrm>
            <a:off x="5628203" y="4717816"/>
            <a:ext cx="1188720" cy="431619"/>
          </a:xfrm>
          <a:prstGeom prst="rect">
            <a:avLst/>
          </a:prstGeom>
        </p:spPr>
      </p:pic>
      <p:pic>
        <p:nvPicPr>
          <p:cNvPr id="24" name="Picture 23">
            <a:extLst>
              <a:ext uri="{FF2B5EF4-FFF2-40B4-BE49-F238E27FC236}">
                <a16:creationId xmlns:a16="http://schemas.microsoft.com/office/drawing/2014/main" id="{3F5E605F-77BF-443A-9F42-506D3C1E0836}"/>
              </a:ext>
            </a:extLst>
          </p:cNvPr>
          <p:cNvPicPr>
            <a:picLocks noChangeAspect="1"/>
          </p:cNvPicPr>
          <p:nvPr/>
        </p:nvPicPr>
        <p:blipFill>
          <a:blip r:embed="rId14"/>
          <a:stretch>
            <a:fillRect/>
          </a:stretch>
        </p:blipFill>
        <p:spPr>
          <a:xfrm>
            <a:off x="9540407" y="4659851"/>
            <a:ext cx="1188720" cy="499262"/>
          </a:xfrm>
          <a:prstGeom prst="rect">
            <a:avLst/>
          </a:prstGeom>
        </p:spPr>
      </p:pic>
      <p:pic>
        <p:nvPicPr>
          <p:cNvPr id="26" name="Picture 25">
            <a:extLst>
              <a:ext uri="{FF2B5EF4-FFF2-40B4-BE49-F238E27FC236}">
                <a16:creationId xmlns:a16="http://schemas.microsoft.com/office/drawing/2014/main" id="{D7AA3E06-60CD-4AAD-B5A5-1959E9E41269}"/>
              </a:ext>
            </a:extLst>
          </p:cNvPr>
          <p:cNvPicPr>
            <a:picLocks noChangeAspect="1"/>
          </p:cNvPicPr>
          <p:nvPr/>
        </p:nvPicPr>
        <p:blipFill>
          <a:blip r:embed="rId15"/>
          <a:stretch>
            <a:fillRect/>
          </a:stretch>
        </p:blipFill>
        <p:spPr>
          <a:xfrm>
            <a:off x="10805160" y="4568055"/>
            <a:ext cx="1188720" cy="580003"/>
          </a:xfrm>
          <a:prstGeom prst="rect">
            <a:avLst/>
          </a:prstGeom>
        </p:spPr>
      </p:pic>
      <p:pic>
        <p:nvPicPr>
          <p:cNvPr id="33" name="Picture 32">
            <a:extLst>
              <a:ext uri="{FF2B5EF4-FFF2-40B4-BE49-F238E27FC236}">
                <a16:creationId xmlns:a16="http://schemas.microsoft.com/office/drawing/2014/main" id="{64029A71-635C-495A-85DD-5494F75B4212}"/>
              </a:ext>
            </a:extLst>
          </p:cNvPr>
          <p:cNvPicPr>
            <a:picLocks noChangeAspect="1"/>
          </p:cNvPicPr>
          <p:nvPr/>
        </p:nvPicPr>
        <p:blipFill>
          <a:blip r:embed="rId16"/>
          <a:stretch>
            <a:fillRect/>
          </a:stretch>
        </p:blipFill>
        <p:spPr>
          <a:xfrm>
            <a:off x="3560390" y="5570802"/>
            <a:ext cx="1188720" cy="264498"/>
          </a:xfrm>
          <a:prstGeom prst="rect">
            <a:avLst/>
          </a:prstGeom>
        </p:spPr>
      </p:pic>
      <p:pic>
        <p:nvPicPr>
          <p:cNvPr id="35" name="Picture 34">
            <a:extLst>
              <a:ext uri="{FF2B5EF4-FFF2-40B4-BE49-F238E27FC236}">
                <a16:creationId xmlns:a16="http://schemas.microsoft.com/office/drawing/2014/main" id="{37EA461A-696A-4FA5-A99F-DAF348C7FF7B}"/>
              </a:ext>
            </a:extLst>
          </p:cNvPr>
          <p:cNvPicPr>
            <a:picLocks noChangeAspect="1"/>
          </p:cNvPicPr>
          <p:nvPr/>
        </p:nvPicPr>
        <p:blipFill>
          <a:blip r:embed="rId17"/>
          <a:stretch>
            <a:fillRect/>
          </a:stretch>
        </p:blipFill>
        <p:spPr>
          <a:xfrm>
            <a:off x="4935051" y="5609646"/>
            <a:ext cx="1188720" cy="291197"/>
          </a:xfrm>
          <a:prstGeom prst="rect">
            <a:avLst/>
          </a:prstGeom>
        </p:spPr>
      </p:pic>
      <p:pic>
        <p:nvPicPr>
          <p:cNvPr id="37" name="Picture 36">
            <a:extLst>
              <a:ext uri="{FF2B5EF4-FFF2-40B4-BE49-F238E27FC236}">
                <a16:creationId xmlns:a16="http://schemas.microsoft.com/office/drawing/2014/main" id="{6537791A-B40B-423A-8EA1-3E4723B25FF2}"/>
              </a:ext>
            </a:extLst>
          </p:cNvPr>
          <p:cNvPicPr>
            <a:picLocks noChangeAspect="1"/>
          </p:cNvPicPr>
          <p:nvPr/>
        </p:nvPicPr>
        <p:blipFill>
          <a:blip r:embed="rId18"/>
          <a:stretch>
            <a:fillRect/>
          </a:stretch>
        </p:blipFill>
        <p:spPr>
          <a:xfrm>
            <a:off x="6294137" y="5213282"/>
            <a:ext cx="1188720" cy="810491"/>
          </a:xfrm>
          <a:prstGeom prst="rect">
            <a:avLst/>
          </a:prstGeom>
        </p:spPr>
      </p:pic>
      <p:pic>
        <p:nvPicPr>
          <p:cNvPr id="39" name="Picture 38">
            <a:extLst>
              <a:ext uri="{FF2B5EF4-FFF2-40B4-BE49-F238E27FC236}">
                <a16:creationId xmlns:a16="http://schemas.microsoft.com/office/drawing/2014/main" id="{9BCE56C4-DEB5-4E84-98B0-92300945BC8E}"/>
              </a:ext>
            </a:extLst>
          </p:cNvPr>
          <p:cNvPicPr>
            <a:picLocks noChangeAspect="1"/>
          </p:cNvPicPr>
          <p:nvPr/>
        </p:nvPicPr>
        <p:blipFill>
          <a:blip r:embed="rId19"/>
          <a:stretch>
            <a:fillRect/>
          </a:stretch>
        </p:blipFill>
        <p:spPr>
          <a:xfrm>
            <a:off x="7597020" y="5388753"/>
            <a:ext cx="1188720" cy="568076"/>
          </a:xfrm>
          <a:prstGeom prst="rect">
            <a:avLst/>
          </a:prstGeom>
        </p:spPr>
      </p:pic>
      <p:pic>
        <p:nvPicPr>
          <p:cNvPr id="42" name="Picture 41">
            <a:extLst>
              <a:ext uri="{FF2B5EF4-FFF2-40B4-BE49-F238E27FC236}">
                <a16:creationId xmlns:a16="http://schemas.microsoft.com/office/drawing/2014/main" id="{2C2841C8-3808-4363-BFF0-CE85A81F4B53}"/>
              </a:ext>
            </a:extLst>
          </p:cNvPr>
          <p:cNvPicPr>
            <a:picLocks noChangeAspect="1"/>
          </p:cNvPicPr>
          <p:nvPr/>
        </p:nvPicPr>
        <p:blipFill>
          <a:blip r:embed="rId20"/>
          <a:stretch>
            <a:fillRect/>
          </a:stretch>
        </p:blipFill>
        <p:spPr>
          <a:xfrm>
            <a:off x="8955781" y="5343474"/>
            <a:ext cx="1188720" cy="814605"/>
          </a:xfrm>
          <a:prstGeom prst="rect">
            <a:avLst/>
          </a:prstGeom>
        </p:spPr>
      </p:pic>
      <p:pic>
        <p:nvPicPr>
          <p:cNvPr id="45" name="Picture 44">
            <a:extLst>
              <a:ext uri="{FF2B5EF4-FFF2-40B4-BE49-F238E27FC236}">
                <a16:creationId xmlns:a16="http://schemas.microsoft.com/office/drawing/2014/main" id="{D5C2940A-3264-4477-AC52-3A59550BF7D3}"/>
              </a:ext>
            </a:extLst>
          </p:cNvPr>
          <p:cNvPicPr>
            <a:picLocks noChangeAspect="1"/>
          </p:cNvPicPr>
          <p:nvPr/>
        </p:nvPicPr>
        <p:blipFill>
          <a:blip r:embed="rId21"/>
          <a:stretch>
            <a:fillRect/>
          </a:stretch>
        </p:blipFill>
        <p:spPr>
          <a:xfrm>
            <a:off x="10249333" y="5441633"/>
            <a:ext cx="1188720" cy="393667"/>
          </a:xfrm>
          <a:prstGeom prst="rect">
            <a:avLst/>
          </a:prstGeom>
        </p:spPr>
      </p:pic>
      <p:pic>
        <p:nvPicPr>
          <p:cNvPr id="47" name="Picture 46">
            <a:extLst>
              <a:ext uri="{FF2B5EF4-FFF2-40B4-BE49-F238E27FC236}">
                <a16:creationId xmlns:a16="http://schemas.microsoft.com/office/drawing/2014/main" id="{CB3C4B68-1BDA-413E-8898-5DB89FDF5C8A}"/>
              </a:ext>
            </a:extLst>
          </p:cNvPr>
          <p:cNvPicPr>
            <a:picLocks noChangeAspect="1"/>
          </p:cNvPicPr>
          <p:nvPr/>
        </p:nvPicPr>
        <p:blipFill>
          <a:blip r:embed="rId22"/>
          <a:stretch>
            <a:fillRect/>
          </a:stretch>
        </p:blipFill>
        <p:spPr>
          <a:xfrm>
            <a:off x="2975361" y="4667577"/>
            <a:ext cx="1188720" cy="453100"/>
          </a:xfrm>
          <a:prstGeom prst="rect">
            <a:avLst/>
          </a:prstGeom>
        </p:spPr>
      </p:pic>
      <p:pic>
        <p:nvPicPr>
          <p:cNvPr id="50" name="Picture 49">
            <a:extLst>
              <a:ext uri="{FF2B5EF4-FFF2-40B4-BE49-F238E27FC236}">
                <a16:creationId xmlns:a16="http://schemas.microsoft.com/office/drawing/2014/main" id="{AF6FF927-5129-4123-B1C4-E8C4289C606B}"/>
              </a:ext>
            </a:extLst>
          </p:cNvPr>
          <p:cNvPicPr>
            <a:picLocks noChangeAspect="1"/>
          </p:cNvPicPr>
          <p:nvPr/>
        </p:nvPicPr>
        <p:blipFill>
          <a:blip r:embed="rId23"/>
          <a:stretch>
            <a:fillRect/>
          </a:stretch>
        </p:blipFill>
        <p:spPr>
          <a:xfrm>
            <a:off x="2173419" y="5441633"/>
            <a:ext cx="1188720" cy="476695"/>
          </a:xfrm>
          <a:prstGeom prst="rect">
            <a:avLst/>
          </a:prstGeom>
        </p:spPr>
      </p:pic>
      <p:pic>
        <p:nvPicPr>
          <p:cNvPr id="52" name="Picture 51">
            <a:extLst>
              <a:ext uri="{FF2B5EF4-FFF2-40B4-BE49-F238E27FC236}">
                <a16:creationId xmlns:a16="http://schemas.microsoft.com/office/drawing/2014/main" id="{3A634CFB-BFC4-4116-A29B-5F596C04DFBC}"/>
              </a:ext>
            </a:extLst>
          </p:cNvPr>
          <p:cNvPicPr>
            <a:picLocks noChangeAspect="1"/>
          </p:cNvPicPr>
          <p:nvPr/>
        </p:nvPicPr>
        <p:blipFill>
          <a:blip r:embed="rId24"/>
          <a:stretch>
            <a:fillRect/>
          </a:stretch>
        </p:blipFill>
        <p:spPr>
          <a:xfrm>
            <a:off x="778456" y="5553946"/>
            <a:ext cx="1188720" cy="273084"/>
          </a:xfrm>
          <a:prstGeom prst="rect">
            <a:avLst/>
          </a:prstGeom>
        </p:spPr>
      </p:pic>
      <p:sp>
        <p:nvSpPr>
          <p:cNvPr id="54" name="AutoShape 2" descr="Image result for csv logo">
            <a:hlinkClick r:id="rId25"/>
            <a:extLst>
              <a:ext uri="{FF2B5EF4-FFF2-40B4-BE49-F238E27FC236}">
                <a16:creationId xmlns:a16="http://schemas.microsoft.com/office/drawing/2014/main" id="{23D8CBD7-18BA-4664-B809-029AF40B1A56}"/>
              </a:ext>
            </a:extLst>
          </p:cNvPr>
          <p:cNvSpPr>
            <a:spLocks noChangeAspect="1" noChangeArrowheads="1"/>
          </p:cNvSpPr>
          <p:nvPr/>
        </p:nvSpPr>
        <p:spPr bwMode="auto">
          <a:xfrm>
            <a:off x="1679575" y="-280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9" name="Picture 58">
            <a:extLst>
              <a:ext uri="{FF2B5EF4-FFF2-40B4-BE49-F238E27FC236}">
                <a16:creationId xmlns:a16="http://schemas.microsoft.com/office/drawing/2014/main" id="{49783E6F-CA98-4F36-A88B-1708685EE6D8}"/>
              </a:ext>
            </a:extLst>
          </p:cNvPr>
          <p:cNvPicPr>
            <a:picLocks noChangeAspect="1"/>
          </p:cNvPicPr>
          <p:nvPr/>
        </p:nvPicPr>
        <p:blipFill rotWithShape="1">
          <a:blip r:embed="rId26"/>
          <a:srcRect l="44437" t="6064" r="43632" b="73990"/>
          <a:stretch/>
        </p:blipFill>
        <p:spPr>
          <a:xfrm>
            <a:off x="183119" y="5980315"/>
            <a:ext cx="595337" cy="746449"/>
          </a:xfrm>
          <a:prstGeom prst="rect">
            <a:avLst/>
          </a:prstGeom>
        </p:spPr>
      </p:pic>
      <p:pic>
        <p:nvPicPr>
          <p:cNvPr id="105" name="Picture 104">
            <a:extLst>
              <a:ext uri="{FF2B5EF4-FFF2-40B4-BE49-F238E27FC236}">
                <a16:creationId xmlns:a16="http://schemas.microsoft.com/office/drawing/2014/main" id="{0D866523-3FE3-4C10-90E7-43029D91D955}"/>
              </a:ext>
            </a:extLst>
          </p:cNvPr>
          <p:cNvPicPr>
            <a:picLocks noChangeAspect="1"/>
          </p:cNvPicPr>
          <p:nvPr/>
        </p:nvPicPr>
        <p:blipFill rotWithShape="1">
          <a:blip r:embed="rId26"/>
          <a:srcRect l="43691" t="50000" r="44378" b="30054"/>
          <a:stretch/>
        </p:blipFill>
        <p:spPr>
          <a:xfrm>
            <a:off x="1579059" y="5980314"/>
            <a:ext cx="594360" cy="745224"/>
          </a:xfrm>
          <a:prstGeom prst="rect">
            <a:avLst/>
          </a:prstGeom>
        </p:spPr>
      </p:pic>
      <p:pic>
        <p:nvPicPr>
          <p:cNvPr id="106" name="Picture 105">
            <a:extLst>
              <a:ext uri="{FF2B5EF4-FFF2-40B4-BE49-F238E27FC236}">
                <a16:creationId xmlns:a16="http://schemas.microsoft.com/office/drawing/2014/main" id="{97041F37-8BBB-4294-9A06-EF57E345EDE4}"/>
              </a:ext>
            </a:extLst>
          </p:cNvPr>
          <p:cNvPicPr>
            <a:picLocks noChangeAspect="1"/>
          </p:cNvPicPr>
          <p:nvPr/>
        </p:nvPicPr>
        <p:blipFill rotWithShape="1">
          <a:blip r:embed="rId26"/>
          <a:srcRect l="71442" t="50000" r="16627" b="30054"/>
          <a:stretch/>
        </p:blipFill>
        <p:spPr>
          <a:xfrm>
            <a:off x="884201" y="5980314"/>
            <a:ext cx="594360" cy="745224"/>
          </a:xfrm>
          <a:prstGeom prst="rect">
            <a:avLst/>
          </a:prstGeom>
        </p:spPr>
      </p:pic>
      <p:sp>
        <p:nvSpPr>
          <p:cNvPr id="34" name="Rectangle 33">
            <a:extLst>
              <a:ext uri="{FF2B5EF4-FFF2-40B4-BE49-F238E27FC236}">
                <a16:creationId xmlns:a16="http://schemas.microsoft.com/office/drawing/2014/main" id="{C136E7CB-9415-4585-8B60-AFF8A2F36CC3}"/>
              </a:ext>
            </a:extLst>
          </p:cNvPr>
          <p:cNvSpPr/>
          <p:nvPr/>
        </p:nvSpPr>
        <p:spPr>
          <a:xfrm>
            <a:off x="0" y="6367244"/>
            <a:ext cx="12192000" cy="523220"/>
          </a:xfrm>
          <a:prstGeom prst="rect">
            <a:avLst/>
          </a:prstGeom>
        </p:spPr>
        <p:txBody>
          <a:bodyPr wrap="square">
            <a:spAutoFit/>
          </a:bodyPr>
          <a:lstStyle/>
          <a:p>
            <a:pPr algn="ctr"/>
            <a:r>
              <a:rPr lang="en-US" sz="2800" dirty="0">
                <a:solidFill>
                  <a:schemeClr val="bg1"/>
                </a:solidFill>
              </a:rPr>
              <a:t>OPTBizSvc.com/SOUC-Timeline</a:t>
            </a:r>
          </a:p>
        </p:txBody>
      </p:sp>
      <p:sp>
        <p:nvSpPr>
          <p:cNvPr id="36" name="Title 2">
            <a:extLst>
              <a:ext uri="{FF2B5EF4-FFF2-40B4-BE49-F238E27FC236}">
                <a16:creationId xmlns:a16="http://schemas.microsoft.com/office/drawing/2014/main" id="{87FECB36-0CA5-4BFB-980D-AA80D77EE9F0}"/>
              </a:ext>
            </a:extLst>
          </p:cNvPr>
          <p:cNvSpPr txBox="1">
            <a:spLocks/>
          </p:cNvSpPr>
          <p:nvPr/>
        </p:nvSpPr>
        <p:spPr>
          <a:xfrm>
            <a:off x="0" y="1259517"/>
            <a:ext cx="121920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rPr>
              <a:t>OPT </a:t>
            </a:r>
            <a:r>
              <a:rPr lang="en-US" b="0" dirty="0">
                <a:solidFill>
                  <a:srgbClr val="15C2F5"/>
                </a:solidFill>
                <a:cs typeface="Arial" panose="020B0604020202020204" pitchFamily="34" charset="0"/>
              </a:rPr>
              <a:t>Services Reconciliation Module (SRM)</a:t>
            </a:r>
            <a:endParaRPr lang="en-US" sz="5400" b="0" dirty="0">
              <a:solidFill>
                <a:srgbClr val="15C2F5"/>
              </a:solidFill>
              <a:cs typeface="Arial" panose="020B0604020202020204" pitchFamily="34" charset="0"/>
            </a:endParaRPr>
          </a:p>
        </p:txBody>
      </p:sp>
    </p:spTree>
    <p:extLst>
      <p:ext uri="{BB962C8B-B14F-4D97-AF65-F5344CB8AC3E}">
        <p14:creationId xmlns:p14="http://schemas.microsoft.com/office/powerpoint/2010/main" val="211037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Effect transition="in" filter="wipe(left)">
                                      <p:cBhvr>
                                        <p:cTn id="7" dur="1000"/>
                                        <p:tgtEl>
                                          <p:spTgt spid="12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23">
                                            <p:txEl>
                                              <p:pRg st="2" end="2"/>
                                            </p:txEl>
                                          </p:spTgt>
                                        </p:tgtEl>
                                        <p:attrNameLst>
                                          <p:attrName>style.visibility</p:attrName>
                                        </p:attrNameLst>
                                      </p:cBhvr>
                                      <p:to>
                                        <p:strVal val="visible"/>
                                      </p:to>
                                    </p:set>
                                    <p:animEffect transition="in" filter="wipe(left)">
                                      <p:cBhvr>
                                        <p:cTn id="10" dur="1000"/>
                                        <p:tgtEl>
                                          <p:spTgt spid="123">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23">
                                            <p:txEl>
                                              <p:pRg st="4" end="4"/>
                                            </p:txEl>
                                          </p:spTgt>
                                        </p:tgtEl>
                                        <p:attrNameLst>
                                          <p:attrName>style.visibility</p:attrName>
                                        </p:attrNameLst>
                                      </p:cBhvr>
                                      <p:to>
                                        <p:strVal val="visible"/>
                                      </p:to>
                                    </p:set>
                                    <p:animEffect transition="in" filter="wipe(left)">
                                      <p:cBhvr>
                                        <p:cTn id="13" dur="1000"/>
                                        <p:tgtEl>
                                          <p:spTgt spid="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0B92-8EE5-49AF-A2E3-9BFA7B3DFF3C}"/>
              </a:ext>
            </a:extLst>
          </p:cNvPr>
          <p:cNvSpPr>
            <a:spLocks noGrp="1"/>
          </p:cNvSpPr>
          <p:nvPr>
            <p:ph type="ctrTitle"/>
          </p:nvPr>
        </p:nvSpPr>
        <p:spPr/>
        <p:txBody>
          <a:bodyPr>
            <a:normAutofit/>
          </a:bodyPr>
          <a:lstStyle/>
          <a:p>
            <a:r>
              <a:rPr lang="en-US" sz="4000" b="0" dirty="0">
                <a:solidFill>
                  <a:srgbClr val="15C2F5"/>
                </a:solidFill>
              </a:rPr>
              <a:t>OPT Services Reconciliation Module (SRM)</a:t>
            </a:r>
          </a:p>
        </p:txBody>
      </p:sp>
      <p:sp>
        <p:nvSpPr>
          <p:cNvPr id="3" name="Subtitle 2">
            <a:extLst>
              <a:ext uri="{FF2B5EF4-FFF2-40B4-BE49-F238E27FC236}">
                <a16:creationId xmlns:a16="http://schemas.microsoft.com/office/drawing/2014/main" id="{8726E2CF-B923-4CAE-97BB-E150FBF21448}"/>
              </a:ext>
            </a:extLst>
          </p:cNvPr>
          <p:cNvSpPr>
            <a:spLocks noGrp="1"/>
          </p:cNvSpPr>
          <p:nvPr>
            <p:ph type="subTitle" idx="1"/>
          </p:nvPr>
        </p:nvSpPr>
        <p:spPr/>
        <p:txBody>
          <a:bodyPr/>
          <a:lstStyle/>
          <a:p>
            <a:r>
              <a:rPr lang="en-US" dirty="0"/>
              <a:t>Starting the Reconciliation Process</a:t>
            </a:r>
          </a:p>
        </p:txBody>
      </p:sp>
    </p:spTree>
    <p:extLst>
      <p:ext uri="{BB962C8B-B14F-4D97-AF65-F5344CB8AC3E}">
        <p14:creationId xmlns:p14="http://schemas.microsoft.com/office/powerpoint/2010/main" val="26181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08078-33EB-46F1-8D80-461A754F2BB3}"/>
              </a:ext>
            </a:extLst>
          </p:cNvPr>
          <p:cNvSpPr>
            <a:spLocks noGrp="1"/>
          </p:cNvSpPr>
          <p:nvPr>
            <p:ph type="title"/>
          </p:nvPr>
        </p:nvSpPr>
        <p:spPr/>
        <p:txBody>
          <a:bodyPr/>
          <a:lstStyle/>
          <a:p>
            <a:r>
              <a:rPr lang="en-US" b="0" dirty="0">
                <a:solidFill>
                  <a:srgbClr val="15C2F5"/>
                </a:solidFill>
              </a:rPr>
              <a:t>OPT </a:t>
            </a:r>
            <a:r>
              <a:rPr lang="en-US" b="0" dirty="0">
                <a:solidFill>
                  <a:srgbClr val="15C2F5"/>
                </a:solidFill>
                <a:cs typeface="Arial" panose="020B0604020202020204" pitchFamily="34" charset="0"/>
              </a:rPr>
              <a:t>Services Reconciliation Module (SRM)</a:t>
            </a:r>
            <a:endParaRPr lang="en-US" b="0" dirty="0">
              <a:solidFill>
                <a:srgbClr val="15C2F5"/>
              </a:solidFill>
            </a:endParaRPr>
          </a:p>
        </p:txBody>
      </p:sp>
      <p:sp>
        <p:nvSpPr>
          <p:cNvPr id="3" name="Content Placeholder 2">
            <a:extLst>
              <a:ext uri="{FF2B5EF4-FFF2-40B4-BE49-F238E27FC236}">
                <a16:creationId xmlns:a16="http://schemas.microsoft.com/office/drawing/2014/main" id="{3E206BD6-1607-44B0-A8AB-C4900D52F067}"/>
              </a:ext>
            </a:extLst>
          </p:cNvPr>
          <p:cNvSpPr>
            <a:spLocks noGrp="1"/>
          </p:cNvSpPr>
          <p:nvPr>
            <p:ph idx="1"/>
          </p:nvPr>
        </p:nvSpPr>
        <p:spPr/>
        <p:txBody>
          <a:bodyPr>
            <a:normAutofit fontScale="92500" lnSpcReduction="20000"/>
          </a:bodyPr>
          <a:lstStyle/>
          <a:p>
            <a:r>
              <a:rPr lang="en-US" b="1" dirty="0"/>
              <a:t>Step 1: </a:t>
            </a:r>
            <a:r>
              <a:rPr lang="en-US" dirty="0"/>
              <a:t>Open Service and Upload a CSV, Excel, or Text File of your service providers invoice.</a:t>
            </a:r>
          </a:p>
          <a:p>
            <a:pPr marL="0" indent="0">
              <a:buNone/>
            </a:pPr>
            <a:endParaRPr lang="en-US" dirty="0"/>
          </a:p>
          <a:p>
            <a:r>
              <a:rPr lang="en-US" b="1" dirty="0"/>
              <a:t>Step 2: </a:t>
            </a:r>
            <a:r>
              <a:rPr lang="en-US" dirty="0"/>
              <a:t>Select a mapping template and create a “RUN” which will process your invoice and create the exception dashboard for this month’s service invoice.</a:t>
            </a:r>
          </a:p>
          <a:p>
            <a:pPr marL="0" indent="0">
              <a:buNone/>
            </a:pPr>
            <a:r>
              <a:rPr lang="en-US" dirty="0"/>
              <a:t> </a:t>
            </a:r>
          </a:p>
          <a:p>
            <a:r>
              <a:rPr lang="en-US" b="1" dirty="0"/>
              <a:t>Step 3: </a:t>
            </a:r>
            <a:r>
              <a:rPr lang="en-US" dirty="0"/>
              <a:t>Audit your exceptions dashboard and resolve any issues.</a:t>
            </a:r>
          </a:p>
        </p:txBody>
      </p:sp>
    </p:spTree>
    <p:extLst>
      <p:ext uri="{BB962C8B-B14F-4D97-AF65-F5344CB8AC3E}">
        <p14:creationId xmlns:p14="http://schemas.microsoft.com/office/powerpoint/2010/main" val="249669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CA4788-AE89-4AE2-900D-28FC52D9D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11" y="1427336"/>
            <a:ext cx="11862177" cy="4973464"/>
          </a:xfrm>
          <a:prstGeom prst="rect">
            <a:avLst/>
          </a:prstGeom>
          <a:ln>
            <a:solidFill>
              <a:schemeClr val="tx1"/>
            </a:solidFill>
          </a:ln>
        </p:spPr>
      </p:pic>
      <p:sp>
        <p:nvSpPr>
          <p:cNvPr id="3" name="Title 2">
            <a:extLst>
              <a:ext uri="{FF2B5EF4-FFF2-40B4-BE49-F238E27FC236}">
                <a16:creationId xmlns:a16="http://schemas.microsoft.com/office/drawing/2014/main" id="{BE9CEA6A-629C-4A18-B3AF-1D49919DBF17}"/>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SRM Services</a:t>
            </a:r>
          </a:p>
        </p:txBody>
      </p:sp>
    </p:spTree>
    <p:extLst>
      <p:ext uri="{BB962C8B-B14F-4D97-AF65-F5344CB8AC3E}">
        <p14:creationId xmlns:p14="http://schemas.microsoft.com/office/powerpoint/2010/main" val="67152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CA4788-AE89-4AE2-900D-28FC52D9D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11" y="1600200"/>
            <a:ext cx="11862177" cy="4448316"/>
          </a:xfrm>
          <a:prstGeom prst="rect">
            <a:avLst/>
          </a:prstGeom>
          <a:ln>
            <a:solidFill>
              <a:schemeClr val="tx1"/>
            </a:solidFill>
          </a:ln>
        </p:spPr>
      </p:pic>
      <p:sp>
        <p:nvSpPr>
          <p:cNvPr id="3" name="Title 2">
            <a:extLst>
              <a:ext uri="{FF2B5EF4-FFF2-40B4-BE49-F238E27FC236}">
                <a16:creationId xmlns:a16="http://schemas.microsoft.com/office/drawing/2014/main" id="{E3ACBFDA-547E-4751-8132-5C9A5CB768B1}"/>
              </a:ext>
            </a:extLst>
          </p:cNvPr>
          <p:cNvSpPr txBox="1">
            <a:spLocks/>
          </p:cNvSpPr>
          <p:nvPr/>
        </p:nvSpPr>
        <p:spPr>
          <a:xfrm>
            <a:off x="571499" y="570273"/>
            <a:ext cx="1163203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Calibri" panose="020F0502020204030204" pitchFamily="34" charset="0"/>
              </a:defRPr>
            </a:lvl1pPr>
          </a:lstStyle>
          <a:p>
            <a:pPr algn="ctr"/>
            <a:r>
              <a:rPr lang="en-US" b="0" dirty="0">
                <a:solidFill>
                  <a:srgbClr val="15C2F5"/>
                </a:solidFill>
                <a:cs typeface="Arial" panose="020B0604020202020204" pitchFamily="34" charset="0"/>
              </a:rPr>
              <a:t>SRM Service Dashboard</a:t>
            </a:r>
          </a:p>
        </p:txBody>
      </p:sp>
    </p:spTree>
    <p:extLst>
      <p:ext uri="{BB962C8B-B14F-4D97-AF65-F5344CB8AC3E}">
        <p14:creationId xmlns:p14="http://schemas.microsoft.com/office/powerpoint/2010/main" val="37276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OUC_2020_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C_2020_Template.potx" id="{296880BA-185E-4C7A-9847-23A95CBC93C5}" vid="{E974B537-ECC6-4708-99D2-617DE0725D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SOUC_2020_Template</Template>
  <TotalTime>913</TotalTime>
  <Words>5848</Words>
  <Application>Microsoft Office PowerPoint</Application>
  <PresentationFormat>Widescreen</PresentationFormat>
  <Paragraphs>467</Paragraphs>
  <Slides>44</Slides>
  <Notes>31</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Calibri Light</vt:lpstr>
      <vt:lpstr>SOUC_2020_Template</vt:lpstr>
      <vt:lpstr>OPT Services  Reconciliation Module (SRM)</vt:lpstr>
      <vt:lpstr>PowerPoint Presentation</vt:lpstr>
      <vt:lpstr>OPT Services Reconciliation Module (SRM)</vt:lpstr>
      <vt:lpstr>PowerPoint Presentation</vt:lpstr>
      <vt:lpstr>PowerPoint Presentation</vt:lpstr>
      <vt:lpstr>OPT Services Reconciliation Module (SRM)</vt:lpstr>
      <vt:lpstr>OPT Services Reconciliation Module (SRM)</vt:lpstr>
      <vt:lpstr>PowerPoint Presentation</vt:lpstr>
      <vt:lpstr>PowerPoint Presentation</vt:lpstr>
      <vt:lpstr>PowerPoint Presentation</vt:lpstr>
      <vt:lpstr>PowerPoint Presentation</vt:lpstr>
      <vt:lpstr>PowerPoint Presentation</vt:lpstr>
      <vt:lpstr>OPT Services Reconciliation Module (SRM)</vt:lpstr>
      <vt:lpstr>PowerPoint Presentation</vt:lpstr>
      <vt:lpstr>Phase 1 Exception: Missing in Missing in Bill</vt:lpstr>
      <vt:lpstr>Phase 2 Exception: Missing Bill Item</vt:lpstr>
      <vt:lpstr>Phase 2 Exception: Missing SedonaOffice RMR Item</vt:lpstr>
      <vt:lpstr>Phase 2 Exception: Low Profit Margin</vt:lpstr>
      <vt:lpstr>Phase 2 Exception: $0.00 Profit or No Charges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 Services Reconciliation Module (SRM)</vt:lpstr>
      <vt:lpstr>SRM Service Setup and RMR Items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 Services Reconciliation Module (SRM)</vt:lpstr>
      <vt:lpstr>OPT Services Reconciliation Module (SRM)</vt:lpstr>
      <vt:lpstr>OPT Services Reconciliation Module (SRM)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Swindell</dc:creator>
  <cp:lastModifiedBy>Brad Swindell</cp:lastModifiedBy>
  <cp:revision>48</cp:revision>
  <dcterms:created xsi:type="dcterms:W3CDTF">2019-01-28T07:35:35Z</dcterms:created>
  <dcterms:modified xsi:type="dcterms:W3CDTF">2020-01-30T21:04:29Z</dcterms:modified>
</cp:coreProperties>
</file>