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44" r:id="rId2"/>
    <p:sldId id="370" r:id="rId3"/>
    <p:sldId id="316" r:id="rId4"/>
    <p:sldId id="369" r:id="rId5"/>
    <p:sldId id="368" r:id="rId6"/>
    <p:sldId id="319" r:id="rId7"/>
    <p:sldId id="317" r:id="rId8"/>
    <p:sldId id="365" r:id="rId9"/>
    <p:sldId id="318" r:id="rId10"/>
    <p:sldId id="367" r:id="rId11"/>
    <p:sldId id="345" r:id="rId12"/>
    <p:sldId id="371" r:id="rId13"/>
    <p:sldId id="323" r:id="rId14"/>
    <p:sldId id="326" r:id="rId15"/>
    <p:sldId id="327" r:id="rId16"/>
    <p:sldId id="373" r:id="rId17"/>
    <p:sldId id="377" r:id="rId18"/>
    <p:sldId id="378" r:id="rId19"/>
    <p:sldId id="379" r:id="rId20"/>
    <p:sldId id="380" r:id="rId21"/>
    <p:sldId id="381" r:id="rId22"/>
    <p:sldId id="382" r:id="rId23"/>
    <p:sldId id="383" r:id="rId24"/>
    <p:sldId id="348" r:id="rId25"/>
    <p:sldId id="354" r:id="rId26"/>
    <p:sldId id="384" r:id="rId27"/>
    <p:sldId id="385" r:id="rId28"/>
    <p:sldId id="386" r:id="rId29"/>
    <p:sldId id="387" r:id="rId30"/>
    <p:sldId id="388" r:id="rId31"/>
    <p:sldId id="260" r:id="rId32"/>
    <p:sldId id="263"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65"/>
    <a:srgbClr val="15C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7" autoAdjust="0"/>
    <p:restoredTop sz="94660"/>
  </p:normalViewPr>
  <p:slideViewPr>
    <p:cSldViewPr>
      <p:cViewPr varScale="1">
        <p:scale>
          <a:sx n="114" d="100"/>
          <a:sy n="114" d="100"/>
        </p:scale>
        <p:origin x="258" y="84"/>
      </p:cViewPr>
      <p:guideLst>
        <p:guide orient="horz" pos="2160"/>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E54DA-4145-4796-BC20-1691C95CC480}" type="datetimeFigureOut">
              <a:rPr lang="en-US" smtClean="0"/>
              <a:t>1/28/2020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85B26-C603-48EC-B839-942511790BEF}" type="slidenum">
              <a:rPr lang="en-US" smtClean="0"/>
              <a:t>‹#›</a:t>
            </a:fld>
            <a:endParaRPr lang="en-US" dirty="0"/>
          </a:p>
        </p:txBody>
      </p:sp>
    </p:spTree>
    <p:extLst>
      <p:ext uri="{BB962C8B-B14F-4D97-AF65-F5344CB8AC3E}">
        <p14:creationId xmlns:p14="http://schemas.microsoft.com/office/powerpoint/2010/main" val="367064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a:t>
            </a:fld>
            <a:endParaRPr lang="en-US" dirty="0"/>
          </a:p>
        </p:txBody>
      </p:sp>
    </p:spTree>
    <p:extLst>
      <p:ext uri="{BB962C8B-B14F-4D97-AF65-F5344CB8AC3E}">
        <p14:creationId xmlns:p14="http://schemas.microsoft.com/office/powerpoint/2010/main" val="244317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23</a:t>
            </a:fld>
            <a:endParaRPr lang="en-US" dirty="0"/>
          </a:p>
        </p:txBody>
      </p:sp>
    </p:spTree>
    <p:extLst>
      <p:ext uri="{BB962C8B-B14F-4D97-AF65-F5344CB8AC3E}">
        <p14:creationId xmlns:p14="http://schemas.microsoft.com/office/powerpoint/2010/main" val="153536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26</a:t>
            </a:fld>
            <a:endParaRPr lang="en-US" dirty="0"/>
          </a:p>
        </p:txBody>
      </p:sp>
    </p:spTree>
    <p:extLst>
      <p:ext uri="{BB962C8B-B14F-4D97-AF65-F5344CB8AC3E}">
        <p14:creationId xmlns:p14="http://schemas.microsoft.com/office/powerpoint/2010/main" val="181839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27</a:t>
            </a:fld>
            <a:endParaRPr lang="en-US" dirty="0"/>
          </a:p>
        </p:txBody>
      </p:sp>
    </p:spTree>
    <p:extLst>
      <p:ext uri="{BB962C8B-B14F-4D97-AF65-F5344CB8AC3E}">
        <p14:creationId xmlns:p14="http://schemas.microsoft.com/office/powerpoint/2010/main" val="303081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28</a:t>
            </a:fld>
            <a:endParaRPr lang="en-US" dirty="0"/>
          </a:p>
        </p:txBody>
      </p:sp>
    </p:spTree>
    <p:extLst>
      <p:ext uri="{BB962C8B-B14F-4D97-AF65-F5344CB8AC3E}">
        <p14:creationId xmlns:p14="http://schemas.microsoft.com/office/powerpoint/2010/main" val="341781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29</a:t>
            </a:fld>
            <a:endParaRPr lang="en-US" dirty="0"/>
          </a:p>
        </p:txBody>
      </p:sp>
    </p:spTree>
    <p:extLst>
      <p:ext uri="{BB962C8B-B14F-4D97-AF65-F5344CB8AC3E}">
        <p14:creationId xmlns:p14="http://schemas.microsoft.com/office/powerpoint/2010/main" val="317682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30</a:t>
            </a:fld>
            <a:endParaRPr lang="en-US" dirty="0"/>
          </a:p>
        </p:txBody>
      </p:sp>
    </p:spTree>
    <p:extLst>
      <p:ext uri="{BB962C8B-B14F-4D97-AF65-F5344CB8AC3E}">
        <p14:creationId xmlns:p14="http://schemas.microsoft.com/office/powerpoint/2010/main" val="355803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33</a:t>
            </a:fld>
            <a:endParaRPr lang="en-US" dirty="0"/>
          </a:p>
        </p:txBody>
      </p:sp>
    </p:spTree>
    <p:extLst>
      <p:ext uri="{BB962C8B-B14F-4D97-AF65-F5344CB8AC3E}">
        <p14:creationId xmlns:p14="http://schemas.microsoft.com/office/powerpoint/2010/main" val="11710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11</a:t>
            </a:fld>
            <a:endParaRPr lang="en-US" dirty="0"/>
          </a:p>
        </p:txBody>
      </p:sp>
    </p:spTree>
    <p:extLst>
      <p:ext uri="{BB962C8B-B14F-4D97-AF65-F5344CB8AC3E}">
        <p14:creationId xmlns:p14="http://schemas.microsoft.com/office/powerpoint/2010/main" val="271842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16</a:t>
            </a:fld>
            <a:endParaRPr lang="en-US" dirty="0"/>
          </a:p>
        </p:txBody>
      </p:sp>
    </p:spTree>
    <p:extLst>
      <p:ext uri="{BB962C8B-B14F-4D97-AF65-F5344CB8AC3E}">
        <p14:creationId xmlns:p14="http://schemas.microsoft.com/office/powerpoint/2010/main" val="99451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17</a:t>
            </a:fld>
            <a:endParaRPr lang="en-US" dirty="0"/>
          </a:p>
        </p:txBody>
      </p:sp>
    </p:spTree>
    <p:extLst>
      <p:ext uri="{BB962C8B-B14F-4D97-AF65-F5344CB8AC3E}">
        <p14:creationId xmlns:p14="http://schemas.microsoft.com/office/powerpoint/2010/main" val="274566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18</a:t>
            </a:fld>
            <a:endParaRPr lang="en-US" dirty="0"/>
          </a:p>
        </p:txBody>
      </p:sp>
    </p:spTree>
    <p:extLst>
      <p:ext uri="{BB962C8B-B14F-4D97-AF65-F5344CB8AC3E}">
        <p14:creationId xmlns:p14="http://schemas.microsoft.com/office/powerpoint/2010/main" val="394026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19</a:t>
            </a:fld>
            <a:endParaRPr lang="en-US" dirty="0"/>
          </a:p>
        </p:txBody>
      </p:sp>
    </p:spTree>
    <p:extLst>
      <p:ext uri="{BB962C8B-B14F-4D97-AF65-F5344CB8AC3E}">
        <p14:creationId xmlns:p14="http://schemas.microsoft.com/office/powerpoint/2010/main" val="428098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20</a:t>
            </a:fld>
            <a:endParaRPr lang="en-US" dirty="0"/>
          </a:p>
        </p:txBody>
      </p:sp>
    </p:spTree>
    <p:extLst>
      <p:ext uri="{BB962C8B-B14F-4D97-AF65-F5344CB8AC3E}">
        <p14:creationId xmlns:p14="http://schemas.microsoft.com/office/powerpoint/2010/main" val="219969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21</a:t>
            </a:fld>
            <a:endParaRPr lang="en-US" dirty="0"/>
          </a:p>
        </p:txBody>
      </p:sp>
    </p:spTree>
    <p:extLst>
      <p:ext uri="{BB962C8B-B14F-4D97-AF65-F5344CB8AC3E}">
        <p14:creationId xmlns:p14="http://schemas.microsoft.com/office/powerpoint/2010/main" val="261004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10ECA-5158-4678-8B43-BDD3858301C4}" type="slidenum">
              <a:rPr lang="en-US" smtClean="0"/>
              <a:t>22</a:t>
            </a:fld>
            <a:endParaRPr lang="en-US" dirty="0"/>
          </a:p>
        </p:txBody>
      </p:sp>
    </p:spTree>
    <p:extLst>
      <p:ext uri="{BB962C8B-B14F-4D97-AF65-F5344CB8AC3E}">
        <p14:creationId xmlns:p14="http://schemas.microsoft.com/office/powerpoint/2010/main" val="84225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2986" y="2004106"/>
            <a:ext cx="9144000" cy="2387600"/>
          </a:xfrm>
        </p:spPr>
        <p:txBody>
          <a:bodyPr anchor="b"/>
          <a:lstStyle>
            <a:lvl1pPr algn="ctr">
              <a:defRPr sz="6000">
                <a:latin typeface="+mn-lt"/>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572986" y="4483781"/>
            <a:ext cx="9144000" cy="1655762"/>
          </a:xfrm>
        </p:spPr>
        <p:txBody>
          <a:bodyPr/>
          <a:lstStyle>
            <a:lvl1pPr marL="0" indent="0" algn="ctr">
              <a:buNone/>
              <a:defRPr sz="2400">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pPr/>
              <a:t>‹#›</a:t>
            </a:fld>
            <a:endParaRPr lang="en-US" dirty="0"/>
          </a:p>
        </p:txBody>
      </p:sp>
    </p:spTree>
    <p:extLst>
      <p:ext uri="{BB962C8B-B14F-4D97-AF65-F5344CB8AC3E}">
        <p14:creationId xmlns:p14="http://schemas.microsoft.com/office/powerpoint/2010/main" val="37059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34229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lgn="ctr">
              <a:defRPr>
                <a:latin typeface="+mn-lt"/>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202610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D809C6-C18A-4ADA-A281-2D08FF1CED6A}"/>
              </a:ext>
            </a:extLst>
          </p:cNvPr>
          <p:cNvSpPr>
            <a:spLocks noGrp="1"/>
          </p:cNvSpPr>
          <p:nvPr>
            <p:ph type="sldNum" sz="quarter" idx="12"/>
          </p:nvPr>
        </p:nvSpPr>
        <p:spPr/>
        <p:txBody>
          <a:bodyPr/>
          <a:lstStyle/>
          <a:p>
            <a:fld id="{A659D7E5-E7DA-4B4F-89F4-72A3E57B61B8}" type="slidenum">
              <a:rPr lang="en-US" smtClean="0"/>
              <a:t>‹#›</a:t>
            </a:fld>
            <a:endParaRPr lang="en-US" dirty="0"/>
          </a:p>
        </p:txBody>
      </p:sp>
      <p:sp>
        <p:nvSpPr>
          <p:cNvPr id="7" name="Title 1">
            <a:extLst>
              <a:ext uri="{FF2B5EF4-FFF2-40B4-BE49-F238E27FC236}">
                <a16:creationId xmlns:a16="http://schemas.microsoft.com/office/drawing/2014/main" id="{290D5619-F921-425C-840A-09B9CD755856}"/>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291741E-2424-4E72-B515-51FCF2E69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58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16379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4800">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228556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3184071"/>
            <a:ext cx="5181600" cy="29928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72200" y="3184071"/>
            <a:ext cx="5181600" cy="435133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372443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334"/>
            <a:ext cx="10515600" cy="99447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2624931"/>
            <a:ext cx="515778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599089"/>
            <a:ext cx="5157787"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2624931"/>
            <a:ext cx="51831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599089"/>
            <a:ext cx="5183188"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34988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52008"/>
            <a:ext cx="10515600" cy="1990532"/>
          </a:xfrm>
        </p:spPr>
        <p:txBody>
          <a:bodyPr/>
          <a:lstStyle>
            <a:lvl1pPr algn="ctr">
              <a:defRPr>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23346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36383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512470"/>
            <a:ext cx="3998219" cy="1085452"/>
          </a:xfrm>
        </p:spPr>
        <p:txBody>
          <a:bodyPr anchor="b">
            <a:normAutofit/>
          </a:bodyPr>
          <a:lstStyle>
            <a:lvl1pPr>
              <a:defRPr sz="3600">
                <a:latin typeface="+mn-lt"/>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183188" y="1512470"/>
            <a:ext cx="6172200" cy="434858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7383"/>
            <a:ext cx="3998219" cy="3083667"/>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dirty="0"/>
          </a:p>
        </p:txBody>
      </p:sp>
    </p:spTree>
    <p:extLst>
      <p:ext uri="{BB962C8B-B14F-4D97-AF65-F5344CB8AC3E}">
        <p14:creationId xmlns:p14="http://schemas.microsoft.com/office/powerpoint/2010/main" val="230125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526720"/>
            <a:ext cx="6172200" cy="4334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95C2BAAE-F097-4EEC-8100-3D75505D5963}"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dirty="0"/>
          </a:p>
        </p:txBody>
      </p:sp>
      <p:sp>
        <p:nvSpPr>
          <p:cNvPr id="8" name="Title 1">
            <a:extLst>
              <a:ext uri="{FF2B5EF4-FFF2-40B4-BE49-F238E27FC236}">
                <a16:creationId xmlns:a16="http://schemas.microsoft.com/office/drawing/2014/main" id="{D8A9A57B-F3A4-41DA-8B9F-67273035B4B8}"/>
              </a:ext>
            </a:extLst>
          </p:cNvPr>
          <p:cNvSpPr>
            <a:spLocks noGrp="1"/>
          </p:cNvSpPr>
          <p:nvPr>
            <p:ph type="title"/>
          </p:nvPr>
        </p:nvSpPr>
        <p:spPr>
          <a:xfrm>
            <a:off x="839788" y="1512470"/>
            <a:ext cx="3998219" cy="1300320"/>
          </a:xfrm>
        </p:spPr>
        <p:txBody>
          <a:bodyPr anchor="b"/>
          <a:lstStyle>
            <a:lvl1pPr>
              <a:defRPr sz="3200">
                <a:latin typeface="+mn-lt"/>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7AA37B2-F4D6-4CF5-9474-773322BC3298}"/>
              </a:ext>
            </a:extLst>
          </p:cNvPr>
          <p:cNvSpPr>
            <a:spLocks noGrp="1"/>
          </p:cNvSpPr>
          <p:nvPr>
            <p:ph type="body" sz="half" idx="2"/>
          </p:nvPr>
        </p:nvSpPr>
        <p:spPr>
          <a:xfrm>
            <a:off x="839788" y="3042458"/>
            <a:ext cx="3998219" cy="2818592"/>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824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91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184071"/>
            <a:ext cx="10515600" cy="2992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501631"/>
            <a:ext cx="2743200" cy="365125"/>
          </a:xfrm>
          <a:prstGeom prst="rect">
            <a:avLst/>
          </a:prstGeom>
        </p:spPr>
        <p:txBody>
          <a:bodyPr vert="horz" lIns="91440" tIns="45720" rIns="91440" bIns="45720" rtlCol="0" anchor="ctr"/>
          <a:lstStyle>
            <a:lvl1pPr algn="l">
              <a:defRPr sz="1200">
                <a:solidFill>
                  <a:schemeClr val="tx1"/>
                </a:solidFill>
              </a:defRPr>
            </a:lvl1pPr>
          </a:lstStyle>
          <a:p>
            <a:fld id="{95C2BAAE-F097-4EEC-8100-3D75505D5963}" type="datetimeFigureOut">
              <a:rPr lang="en-US" smtClean="0"/>
              <a:pPr/>
              <a:t>1/28/2020</a:t>
            </a:fld>
            <a:endParaRPr lang="en-US" dirty="0"/>
          </a:p>
        </p:txBody>
      </p:sp>
      <p:sp>
        <p:nvSpPr>
          <p:cNvPr id="5" name="Footer Placeholder 4"/>
          <p:cNvSpPr>
            <a:spLocks noGrp="1"/>
          </p:cNvSpPr>
          <p:nvPr>
            <p:ph type="ftr" sz="quarter" idx="3"/>
          </p:nvPr>
        </p:nvSpPr>
        <p:spPr>
          <a:xfrm>
            <a:off x="4038600" y="650163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501631"/>
            <a:ext cx="2743200" cy="365125"/>
          </a:xfrm>
          <a:prstGeom prst="rect">
            <a:avLst/>
          </a:prstGeom>
        </p:spPr>
        <p:txBody>
          <a:bodyPr vert="horz" lIns="91440" tIns="45720" rIns="91440" bIns="45720" rtlCol="0" anchor="ctr"/>
          <a:lstStyle>
            <a:lvl1pPr algn="r">
              <a:defRPr sz="1200">
                <a:solidFill>
                  <a:schemeClr val="tx1"/>
                </a:solidFill>
              </a:defRPr>
            </a:lvl1pPr>
          </a:lstStyle>
          <a:p>
            <a:fld id="{A659D7E5-E7DA-4B4F-89F4-72A3E57B61B8}" type="slidenum">
              <a:rPr lang="en-US" smtClean="0"/>
              <a:pPr/>
              <a:t>‹#›</a:t>
            </a:fld>
            <a:endParaRPr lang="en-US" dirty="0"/>
          </a:p>
        </p:txBody>
      </p:sp>
      <p:pic>
        <p:nvPicPr>
          <p:cNvPr id="7" name="Picture 6">
            <a:extLst>
              <a:ext uri="{FF2B5EF4-FFF2-40B4-BE49-F238E27FC236}">
                <a16:creationId xmlns:a16="http://schemas.microsoft.com/office/drawing/2014/main" id="{8EC4BFB9-E57C-4A29-82E3-C96B19E40D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8" name="Rectangle 7">
            <a:extLst>
              <a:ext uri="{FF2B5EF4-FFF2-40B4-BE49-F238E27FC236}">
                <a16:creationId xmlns:a16="http://schemas.microsoft.com/office/drawing/2014/main" id="{791524E0-722D-4BBF-B03F-5DB0542BF574}"/>
              </a:ext>
            </a:extLst>
          </p:cNvPr>
          <p:cNvSpPr/>
          <p:nvPr userDrawn="1"/>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Tree>
    <p:extLst>
      <p:ext uri="{BB962C8B-B14F-4D97-AF65-F5344CB8AC3E}">
        <p14:creationId xmlns:p14="http://schemas.microsoft.com/office/powerpoint/2010/main" val="80105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12" name="TextBox 11">
            <a:extLst>
              <a:ext uri="{FF2B5EF4-FFF2-40B4-BE49-F238E27FC236}">
                <a16:creationId xmlns:a16="http://schemas.microsoft.com/office/drawing/2014/main" id="{1E0BCADC-CD19-4DFE-9053-7996202A89C4}"/>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i="1" dirty="0">
                <a:solidFill>
                  <a:srgbClr val="004065"/>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b="1" i="1" dirty="0">
                <a:solidFill>
                  <a:srgbClr val="C00000"/>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i="1" dirty="0">
                <a:solidFill>
                  <a:srgbClr val="004065"/>
                </a:solidFill>
                <a:latin typeface="+mj-lt"/>
              </a:rPr>
              <a:t>Document Handler (DH)</a:t>
            </a:r>
          </a:p>
          <a:p>
            <a:r>
              <a:rPr lang="en-US" sz="1400" b="1" i="1" dirty="0">
                <a:solidFill>
                  <a:srgbClr val="C00000"/>
                </a:solidFill>
                <a:latin typeface="+mj-lt"/>
              </a:rPr>
              <a:t>Timeline Module (TM)</a:t>
            </a:r>
          </a:p>
          <a:p>
            <a:r>
              <a:rPr lang="en-US" sz="1400" b="1" i="1" dirty="0">
                <a:solidFill>
                  <a:srgbClr val="C00000"/>
                </a:solidFill>
                <a:latin typeface="+mj-lt"/>
              </a:rPr>
              <a:t>Survey Module (SM)</a:t>
            </a:r>
            <a:endParaRPr lang="en-US" sz="1400" b="1" i="1" dirty="0">
              <a:solidFill>
                <a:srgbClr val="C00000"/>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2" name="Title 1">
            <a:extLst>
              <a:ext uri="{FF2B5EF4-FFF2-40B4-BE49-F238E27FC236}">
                <a16:creationId xmlns:a16="http://schemas.microsoft.com/office/drawing/2014/main" id="{3F4A1414-7EF3-43AA-AF57-2B6BF9B8255F}"/>
              </a:ext>
            </a:extLst>
          </p:cNvPr>
          <p:cNvSpPr>
            <a:spLocks noGrp="1"/>
          </p:cNvSpPr>
          <p:nvPr>
            <p:ph type="ctrTitle"/>
          </p:nvPr>
        </p:nvSpPr>
        <p:spPr/>
        <p:txBody>
          <a:bodyPr>
            <a:normAutofit/>
          </a:bodyPr>
          <a:lstStyle/>
          <a:p>
            <a:r>
              <a:rPr lang="en-US" sz="4800" dirty="0">
                <a:solidFill>
                  <a:srgbClr val="15C2F5"/>
                </a:solidFill>
                <a:latin typeface="+mj-lt"/>
              </a:rPr>
              <a:t>Automated Customer</a:t>
            </a:r>
            <a:br>
              <a:rPr lang="en-US" sz="4800" dirty="0">
                <a:solidFill>
                  <a:srgbClr val="15C2F5"/>
                </a:solidFill>
                <a:latin typeface="+mj-lt"/>
              </a:rPr>
            </a:br>
            <a:r>
              <a:rPr lang="en-US" sz="4800" dirty="0">
                <a:solidFill>
                  <a:srgbClr val="15C2F5"/>
                </a:solidFill>
                <a:latin typeface="+mj-lt"/>
              </a:rPr>
              <a:t>Communications</a:t>
            </a:r>
          </a:p>
        </p:txBody>
      </p:sp>
      <p:sp>
        <p:nvSpPr>
          <p:cNvPr id="6" name="TextBox 5">
            <a:extLst>
              <a:ext uri="{FF2B5EF4-FFF2-40B4-BE49-F238E27FC236}">
                <a16:creationId xmlns:a16="http://schemas.microsoft.com/office/drawing/2014/main" id="{EBBFAFEE-D297-49A8-890D-78A538D4C780}"/>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b="1" i="1" dirty="0">
                <a:solidFill>
                  <a:srgbClr val="C00000"/>
                </a:solidFill>
                <a:latin typeface="+mj-lt"/>
              </a:rPr>
              <a:t>Automated Email Collections</a:t>
            </a:r>
          </a:p>
          <a:p>
            <a:pPr algn="r"/>
            <a:r>
              <a:rPr lang="en-US" sz="1400" b="1" i="1" dirty="0">
                <a:solidFill>
                  <a:srgbClr val="C00000"/>
                </a:solidFill>
                <a:latin typeface="+mj-lt"/>
              </a:rPr>
              <a:t>Automated Email Invoicing</a:t>
            </a:r>
          </a:p>
          <a:p>
            <a:pPr algn="r"/>
            <a:r>
              <a:rPr lang="en-US" sz="1400" i="1" dirty="0">
                <a:solidFill>
                  <a:srgbClr val="004065"/>
                </a:solidFill>
                <a:latin typeface="+mj-lt"/>
              </a:rPr>
              <a:t>Salesperson Notifications</a:t>
            </a:r>
          </a:p>
          <a:p>
            <a:pPr algn="r"/>
            <a:r>
              <a:rPr lang="en-US" sz="1400" b="1" i="1" dirty="0">
                <a:solidFill>
                  <a:srgbClr val="C00000"/>
                </a:solidFill>
                <a:latin typeface="+mj-lt"/>
              </a:rPr>
              <a:t>Appointment Reminders</a:t>
            </a:r>
          </a:p>
          <a:p>
            <a:pPr algn="r"/>
            <a:r>
              <a:rPr lang="en-US" sz="1400" b="1" i="1" dirty="0">
                <a:solidFill>
                  <a:srgbClr val="C00000"/>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
        <p:nvSpPr>
          <p:cNvPr id="8" name="Subtitle 4">
            <a:extLst>
              <a:ext uri="{FF2B5EF4-FFF2-40B4-BE49-F238E27FC236}">
                <a16:creationId xmlns:a16="http://schemas.microsoft.com/office/drawing/2014/main" id="{96CD3279-9C55-4A96-87FD-5B1F0318270C}"/>
              </a:ext>
            </a:extLst>
          </p:cNvPr>
          <p:cNvSpPr txBox="1">
            <a:spLocks/>
          </p:cNvSpPr>
          <p:nvPr/>
        </p:nvSpPr>
        <p:spPr>
          <a:xfrm>
            <a:off x="0" y="4419600"/>
            <a:ext cx="121920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Presented By:</a:t>
            </a:r>
          </a:p>
          <a:p>
            <a:pPr marL="0" indent="0" algn="ctr">
              <a:buFont typeface="Arial" panose="020B0604020202020204" pitchFamily="34" charset="0"/>
              <a:buNone/>
            </a:pPr>
            <a:r>
              <a:rPr lang="en-US" dirty="0"/>
              <a:t>OPT Business Services</a:t>
            </a:r>
          </a:p>
          <a:p>
            <a:pPr marL="0" indent="0" algn="ctr">
              <a:buFont typeface="Arial" panose="020B0604020202020204" pitchFamily="34" charset="0"/>
              <a:buNone/>
            </a:pPr>
            <a:r>
              <a:rPr lang="en-US" sz="2000" dirty="0"/>
              <a:t>OPT Business Services, Inc.</a:t>
            </a:r>
          </a:p>
        </p:txBody>
      </p:sp>
    </p:spTree>
    <p:extLst>
      <p:ext uri="{BB962C8B-B14F-4D97-AF65-F5344CB8AC3E}">
        <p14:creationId xmlns:p14="http://schemas.microsoft.com/office/powerpoint/2010/main" val="2945862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46835"/>
            <a:ext cx="3520440" cy="314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70" y="1676401"/>
            <a:ext cx="3520440" cy="314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32636"/>
            <a:ext cx="3520440" cy="314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430781"/>
            <a:ext cx="3520440" cy="314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764334"/>
            <a:ext cx="3417570" cy="3166110"/>
          </a:xfrm>
          <a:prstGeom prst="rect">
            <a:avLst/>
          </a:prstGeom>
          <a:solidFill>
            <a:schemeClr val="tx1"/>
          </a:solidFill>
          <a:ln>
            <a:noFill/>
          </a:ln>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175635"/>
            <a:ext cx="3520440" cy="3148965"/>
          </a:xfrm>
          <a:prstGeom prst="rect">
            <a:avLst/>
          </a:prstGeom>
          <a:solidFill>
            <a:schemeClr val="tx1"/>
          </a:solidFill>
          <a:ln>
            <a:noFill/>
          </a:ln>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1360" y="3556635"/>
            <a:ext cx="3520440" cy="3148965"/>
          </a:xfrm>
          <a:prstGeom prst="rect">
            <a:avLst/>
          </a:prstGeom>
          <a:solidFill>
            <a:schemeClr val="tx1"/>
          </a:solidFill>
          <a:ln>
            <a:noFill/>
          </a:ln>
        </p:spPr>
      </p:pic>
      <p:sp>
        <p:nvSpPr>
          <p:cNvPr id="12" name="Title 2">
            <a:extLst>
              <a:ext uri="{FF2B5EF4-FFF2-40B4-BE49-F238E27FC236}">
                <a16:creationId xmlns:a16="http://schemas.microsoft.com/office/drawing/2014/main" id="{386C09C3-36D3-4ED8-A29E-CC8F4A3EF099}"/>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339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050"/>
                                        </p:tgtEl>
                                        <p:attrNameLst>
                                          <p:attrName>style.opacity</p:attrName>
                                        </p:attrNameLst>
                                      </p:cBhvr>
                                      <p:to>
                                        <p:strVal val="0.1"/>
                                      </p:to>
                                    </p:set>
                                    <p:animEffect filter="image" prLst="opacity: 0.1">
                                      <p:cBhvr rctx="IE">
                                        <p:cTn id="12" dur="indefinite"/>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2051"/>
                                        </p:tgtEl>
                                        <p:attrNameLst>
                                          <p:attrName>style.opacity</p:attrName>
                                        </p:attrNameLst>
                                      </p:cBhvr>
                                      <p:to>
                                        <p:strVal val="0.1"/>
                                      </p:to>
                                    </p:set>
                                    <p:animEffect filter="image" prLst="opacity: 0.1">
                                      <p:cBhvr rctx="IE">
                                        <p:cTn id="20" dur="indefinite"/>
                                        <p:tgtEl>
                                          <p:spTgt spid="2051"/>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2052"/>
                                        </p:tgtEl>
                                        <p:attrNameLst>
                                          <p:attrName>style.opacity</p:attrName>
                                        </p:attrNameLst>
                                      </p:cBhvr>
                                      <p:to>
                                        <p:strVal val="0.1"/>
                                      </p:to>
                                    </p:set>
                                    <p:animEffect filter="image" prLst="opacity: 0.1">
                                      <p:cBhvr rctx="IE">
                                        <p:cTn id="28" dur="indefinite"/>
                                        <p:tgtEl>
                                          <p:spTgt spid="2052"/>
                                        </p:tgtEl>
                                      </p:cBhvr>
                                    </p:animEffect>
                                  </p:childTnLst>
                                </p:cTn>
                              </p:par>
                              <p:par>
                                <p:cTn id="29" presetID="10"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500"/>
                                        <p:tgtEl>
                                          <p:spTgt spid="205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2053"/>
                                        </p:tgtEl>
                                        <p:attrNameLst>
                                          <p:attrName>style.opacity</p:attrName>
                                        </p:attrNameLst>
                                      </p:cBhvr>
                                      <p:to>
                                        <p:strVal val="0.1"/>
                                      </p:to>
                                    </p:set>
                                    <p:animEffect filter="image" prLst="opacity: 0.1">
                                      <p:cBhvr rctx="IE">
                                        <p:cTn id="36" dur="indefinite"/>
                                        <p:tgtEl>
                                          <p:spTgt spid="2053"/>
                                        </p:tgtEl>
                                      </p:cBhvr>
                                    </p:animEffect>
                                  </p:childTnLst>
                                </p:cTn>
                              </p:par>
                              <p:par>
                                <p:cTn id="37" presetID="10" presetClass="entr" presetSubtype="0" fill="hold" nodeType="withEffect">
                                  <p:stCondLst>
                                    <p:cond delay="0"/>
                                  </p:stCondLst>
                                  <p:childTnLst>
                                    <p:set>
                                      <p:cBhvr>
                                        <p:cTn id="38" dur="1" fill="hold">
                                          <p:stCondLst>
                                            <p:cond delay="0"/>
                                          </p:stCondLst>
                                        </p:cTn>
                                        <p:tgtEl>
                                          <p:spTgt spid="2055"/>
                                        </p:tgtEl>
                                        <p:attrNameLst>
                                          <p:attrName>style.visibility</p:attrName>
                                        </p:attrNameLst>
                                      </p:cBhvr>
                                      <p:to>
                                        <p:strVal val="visible"/>
                                      </p:to>
                                    </p:set>
                                    <p:animEffect transition="in" filter="fade">
                                      <p:cBhvr>
                                        <p:cTn id="39" dur="500"/>
                                        <p:tgtEl>
                                          <p:spTgt spid="205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2055"/>
                                        </p:tgtEl>
                                        <p:attrNameLst>
                                          <p:attrName>style.opacity</p:attrName>
                                        </p:attrNameLst>
                                      </p:cBhvr>
                                      <p:to>
                                        <p:strVal val="0.1"/>
                                      </p:to>
                                    </p:set>
                                    <p:animEffect filter="image" prLst="opacity: 0.1">
                                      <p:cBhvr rctx="IE">
                                        <p:cTn id="44" dur="indefinite"/>
                                        <p:tgtEl>
                                          <p:spTgt spid="2055"/>
                                        </p:tgtEl>
                                      </p:cBhvr>
                                    </p:animEffect>
                                  </p:childTnLst>
                                </p:cTn>
                              </p:par>
                              <p:par>
                                <p:cTn id="45" presetID="10" presetClass="entr" presetSubtype="0"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fade">
                                      <p:cBhvr>
                                        <p:cTn id="47" dur="500"/>
                                        <p:tgtEl>
                                          <p:spTgt spid="20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rctx="PPT">
                                        <p:cTn id="51" dur="indefinite"/>
                                        <p:tgtEl>
                                          <p:spTgt spid="2054"/>
                                        </p:tgtEl>
                                        <p:attrNameLst>
                                          <p:attrName>style.opacity</p:attrName>
                                        </p:attrNameLst>
                                      </p:cBhvr>
                                      <p:to>
                                        <p:strVal val="0.1"/>
                                      </p:to>
                                    </p:set>
                                    <p:animEffect filter="image" prLst="opacity: 0.1">
                                      <p:cBhvr rctx="IE">
                                        <p:cTn id="52" dur="indefinite"/>
                                        <p:tgtEl>
                                          <p:spTgt spid="2054"/>
                                        </p:tgtEl>
                                      </p:cBhvr>
                                    </p:animEffect>
                                  </p:childTnLst>
                                </p:cTn>
                              </p:par>
                              <p:par>
                                <p:cTn id="53" presetID="10" presetClass="entr" presetSubtype="0" fill="hold" nodeType="with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fade">
                                      <p:cBhvr>
                                        <p:cTn id="5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2" name="Title 1">
            <a:extLst>
              <a:ext uri="{FF2B5EF4-FFF2-40B4-BE49-F238E27FC236}">
                <a16:creationId xmlns:a16="http://schemas.microsoft.com/office/drawing/2014/main" id="{55541D39-DF22-4F72-8076-FC94EDEAF643}"/>
              </a:ext>
            </a:extLst>
          </p:cNvPr>
          <p:cNvSpPr>
            <a:spLocks noGrp="1"/>
          </p:cNvSpPr>
          <p:nvPr>
            <p:ph type="title"/>
          </p:nvPr>
        </p:nvSpPr>
        <p:spPr/>
        <p:txBody>
          <a:bodyPr/>
          <a:lstStyle/>
          <a:p>
            <a:r>
              <a:rPr lang="en-US" dirty="0"/>
              <a:t>OPT Email Invocing</a:t>
            </a:r>
          </a:p>
        </p:txBody>
      </p:sp>
      <p:sp>
        <p:nvSpPr>
          <p:cNvPr id="3" name="Text Placeholder 2">
            <a:extLst>
              <a:ext uri="{FF2B5EF4-FFF2-40B4-BE49-F238E27FC236}">
                <a16:creationId xmlns:a16="http://schemas.microsoft.com/office/drawing/2014/main" id="{8A842B69-61B7-4D0A-B1D5-EDA14EE21B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1714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48682A-967A-40A5-A212-8043F245F87D}"/>
              </a:ext>
            </a:extLst>
          </p:cNvPr>
          <p:cNvSpPr>
            <a:spLocks noGrp="1"/>
          </p:cNvSpPr>
          <p:nvPr>
            <p:ph type="body" idx="1"/>
          </p:nvPr>
        </p:nvSpPr>
        <p:spPr>
          <a:xfrm>
            <a:off x="838200" y="1600200"/>
            <a:ext cx="5157787" cy="823912"/>
          </a:xfrm>
        </p:spPr>
        <p:txBody>
          <a:bodyPr/>
          <a:lstStyle/>
          <a:p>
            <a:r>
              <a:rPr lang="en-US" dirty="0"/>
              <a:t>Via SedonaOffice as HTML</a:t>
            </a:r>
          </a:p>
        </p:txBody>
      </p:sp>
      <p:sp>
        <p:nvSpPr>
          <p:cNvPr id="8" name="Content Placeholder 7">
            <a:extLst>
              <a:ext uri="{FF2B5EF4-FFF2-40B4-BE49-F238E27FC236}">
                <a16:creationId xmlns:a16="http://schemas.microsoft.com/office/drawing/2014/main" id="{ACD30925-F7F1-4DC7-A6C0-6823A6B651A3}"/>
              </a:ext>
            </a:extLst>
          </p:cNvPr>
          <p:cNvSpPr>
            <a:spLocks noGrp="1"/>
          </p:cNvSpPr>
          <p:nvPr>
            <p:ph sz="half" idx="2"/>
          </p:nvPr>
        </p:nvSpPr>
        <p:spPr>
          <a:xfrm>
            <a:off x="609600" y="2574358"/>
            <a:ext cx="5386387" cy="4207442"/>
          </a:xfrm>
        </p:spPr>
        <p:txBody>
          <a:bodyPr>
            <a:normAutofit fontScale="77500" lnSpcReduction="20000"/>
          </a:bodyPr>
          <a:lstStyle/>
          <a:p>
            <a:r>
              <a:rPr lang="en-US" dirty="0" err="1"/>
              <a:t>SedonaEmail</a:t>
            </a:r>
            <a:r>
              <a:rPr lang="en-US" dirty="0"/>
              <a:t> Invoice Notification</a:t>
            </a:r>
            <a:endParaRPr lang="en-US" b="1" dirty="0"/>
          </a:p>
          <a:p>
            <a:pPr lvl="1"/>
            <a:r>
              <a:rPr lang="en-US" dirty="0"/>
              <a:t>SedonaOffice does contain as internal email process for emailing invoicing now as of v6.0 however these formats are not customizable and are in HTML code and not the standard PDF document.</a:t>
            </a:r>
          </a:p>
          <a:p>
            <a:r>
              <a:rPr lang="en-US" dirty="0"/>
              <a:t>SedonaSync Invoice Notification</a:t>
            </a:r>
          </a:p>
          <a:p>
            <a:pPr lvl="1"/>
            <a:r>
              <a:rPr lang="en-US" dirty="0"/>
              <a:t>SedonaSync comes bundled with a limited Sync event that can notify your customers when an invoice is created however this format is also in HTML and does not document in SedonaOffice that the invoice was sent.</a:t>
            </a:r>
          </a:p>
        </p:txBody>
      </p:sp>
      <p:sp>
        <p:nvSpPr>
          <p:cNvPr id="9" name="Text Placeholder 8">
            <a:extLst>
              <a:ext uri="{FF2B5EF4-FFF2-40B4-BE49-F238E27FC236}">
                <a16:creationId xmlns:a16="http://schemas.microsoft.com/office/drawing/2014/main" id="{EE23C507-93D7-48E5-B975-0C07C7292565}"/>
              </a:ext>
            </a:extLst>
          </p:cNvPr>
          <p:cNvSpPr>
            <a:spLocks noGrp="1"/>
          </p:cNvSpPr>
          <p:nvPr>
            <p:ph type="body" sz="quarter" idx="3"/>
          </p:nvPr>
        </p:nvSpPr>
        <p:spPr>
          <a:xfrm>
            <a:off x="6170612" y="1600200"/>
            <a:ext cx="5183188" cy="823912"/>
          </a:xfrm>
        </p:spPr>
        <p:txBody>
          <a:bodyPr/>
          <a:lstStyle/>
          <a:p>
            <a:r>
              <a:rPr lang="en-US" dirty="0"/>
              <a:t>Via OPT and SedonaSync as PDF</a:t>
            </a:r>
          </a:p>
        </p:txBody>
      </p:sp>
      <p:sp>
        <p:nvSpPr>
          <p:cNvPr id="10" name="Content Placeholder 9">
            <a:extLst>
              <a:ext uri="{FF2B5EF4-FFF2-40B4-BE49-F238E27FC236}">
                <a16:creationId xmlns:a16="http://schemas.microsoft.com/office/drawing/2014/main" id="{32D29B32-A5B9-4C16-95D0-4273EEB1FBBD}"/>
              </a:ext>
            </a:extLst>
          </p:cNvPr>
          <p:cNvSpPr>
            <a:spLocks noGrp="1"/>
          </p:cNvSpPr>
          <p:nvPr>
            <p:ph sz="quarter" idx="4"/>
          </p:nvPr>
        </p:nvSpPr>
        <p:spPr>
          <a:xfrm>
            <a:off x="6170611" y="2574358"/>
            <a:ext cx="5386387" cy="4207442"/>
          </a:xfrm>
        </p:spPr>
        <p:txBody>
          <a:bodyPr>
            <a:normAutofit fontScale="77500" lnSpcReduction="20000"/>
          </a:bodyPr>
          <a:lstStyle/>
          <a:p>
            <a:r>
              <a:rPr lang="en-US" dirty="0"/>
              <a:t>OPT Email Invoicing in PDF.</a:t>
            </a:r>
          </a:p>
          <a:p>
            <a:pPr lvl="1"/>
            <a:r>
              <a:rPr lang="en-US" dirty="0"/>
              <a:t>OPT has created a robust invocing process around SedonaSync that allows the greatest level of flexibility.  Our SedonaSync invoices formats are fully customizable and are attached to the email in the standard PDF format your customers are used to.</a:t>
            </a:r>
          </a:p>
          <a:p>
            <a:pPr lvl="1"/>
            <a:endParaRPr lang="en-US" dirty="0"/>
          </a:p>
          <a:p>
            <a:r>
              <a:rPr lang="en-US" dirty="0"/>
              <a:t>OPT Email Invoices in PDF via OPTWS</a:t>
            </a:r>
          </a:p>
          <a:p>
            <a:pPr lvl="1"/>
            <a:r>
              <a:rPr lang="en-US" dirty="0"/>
              <a:t>OPT also offers our invoice download method that allows your users to download their invoice directly from the invoice notification email, in PDF, and without having to sign into a portals.  OPTWS will provide your customer with the most recent copy of the invoice in real time while tracking that the invoice has been downloaded.</a:t>
            </a:r>
          </a:p>
        </p:txBody>
      </p:sp>
      <p:sp>
        <p:nvSpPr>
          <p:cNvPr id="14" name="Title 2">
            <a:extLst>
              <a:ext uri="{FF2B5EF4-FFF2-40B4-BE49-F238E27FC236}">
                <a16:creationId xmlns:a16="http://schemas.microsoft.com/office/drawing/2014/main" id="{7D774B8F-7F34-46AE-A4F3-553CEAFDBE81}"/>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Email Invoice Options</a:t>
            </a:r>
          </a:p>
        </p:txBody>
      </p:sp>
    </p:spTree>
    <p:extLst>
      <p:ext uri="{BB962C8B-B14F-4D97-AF65-F5344CB8AC3E}">
        <p14:creationId xmlns:p14="http://schemas.microsoft.com/office/powerpoint/2010/main" val="241160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97707"/>
            <a:ext cx="8267700" cy="2992892"/>
          </a:xfrm>
        </p:spPr>
        <p:txBody>
          <a:bodyPr>
            <a:normAutofit/>
          </a:bodyPr>
          <a:lstStyle/>
          <a:p>
            <a:pPr marL="109728" indent="0">
              <a:buNone/>
            </a:pPr>
            <a:r>
              <a:rPr lang="en-US" sz="3200" b="1" dirty="0"/>
              <a:t>     SedonaOffice                           SedonaOffice </a:t>
            </a:r>
          </a:p>
          <a:p>
            <a:pPr marL="109728" indent="0">
              <a:buNone/>
            </a:pPr>
            <a:r>
              <a:rPr lang="en-US" sz="3200" b="1" dirty="0"/>
              <a:t>Invoice Notification                  Cycle Invoice Event</a:t>
            </a:r>
          </a:p>
          <a:p>
            <a:pPr lvl="1"/>
            <a:endParaRPr lang="en-US" sz="2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8154"/>
            <a:ext cx="3886200" cy="31165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522" y="2438400"/>
            <a:ext cx="4309657" cy="357609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itle 2">
            <a:extLst>
              <a:ext uri="{FF2B5EF4-FFF2-40B4-BE49-F238E27FC236}">
                <a16:creationId xmlns:a16="http://schemas.microsoft.com/office/drawing/2014/main" id="{CF1FEBB6-9813-4A51-9625-47F93EA75D16}"/>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Email Invoice Options</a:t>
            </a:r>
          </a:p>
        </p:txBody>
      </p:sp>
    </p:spTree>
    <p:extLst>
      <p:ext uri="{BB962C8B-B14F-4D97-AF65-F5344CB8AC3E}">
        <p14:creationId xmlns:p14="http://schemas.microsoft.com/office/powerpoint/2010/main" val="11940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3369405" cy="4000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descr="O:\Marketing Data\Clipart\Website Images\1118.9-PDF_Styl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95" y="2400300"/>
            <a:ext cx="3369405" cy="433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35D8E24F-680B-4B2C-8E3A-EBD0BDBEFC42}"/>
              </a:ext>
            </a:extLst>
          </p:cNvPr>
          <p:cNvSpPr txBox="1">
            <a:spLocks/>
          </p:cNvSpPr>
          <p:nvPr/>
        </p:nvSpPr>
        <p:spPr>
          <a:xfrm>
            <a:off x="1828800" y="1297707"/>
            <a:ext cx="8267700" cy="2992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None/>
            </a:pPr>
            <a:r>
              <a:rPr lang="en-US" sz="3200" b="1" dirty="0"/>
              <a:t>  OPT Email Invoice              OPT Email PDF Invoice </a:t>
            </a:r>
          </a:p>
          <a:p>
            <a:pPr marL="109728" indent="0">
              <a:buNone/>
            </a:pPr>
            <a:r>
              <a:rPr lang="en-US" sz="3200" b="1" dirty="0"/>
              <a:t> as PDF Attachment                 Standard Format</a:t>
            </a:r>
            <a:endParaRPr lang="en-US" sz="2000" dirty="0"/>
          </a:p>
        </p:txBody>
      </p:sp>
      <p:sp>
        <p:nvSpPr>
          <p:cNvPr id="14" name="Title 2">
            <a:extLst>
              <a:ext uri="{FF2B5EF4-FFF2-40B4-BE49-F238E27FC236}">
                <a16:creationId xmlns:a16="http://schemas.microsoft.com/office/drawing/2014/main" id="{468F2A2E-0E6B-4877-B653-EF5F408C1FA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Email Invoice Options</a:t>
            </a:r>
          </a:p>
        </p:txBody>
      </p:sp>
    </p:spTree>
    <p:extLst>
      <p:ext uri="{BB962C8B-B14F-4D97-AF65-F5344CB8AC3E}">
        <p14:creationId xmlns:p14="http://schemas.microsoft.com/office/powerpoint/2010/main" val="21983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Marketing Data\Clipart\Website Images\1118.9-PDF_Styl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447343"/>
            <a:ext cx="3369405" cy="4343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O:\Marketing Data\Clipart\Website Images\1118.9-PDF_Styl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47343"/>
            <a:ext cx="3369405" cy="4343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3F3A452A-1A83-485F-B657-B245BB7C92D6}"/>
              </a:ext>
            </a:extLst>
          </p:cNvPr>
          <p:cNvSpPr txBox="1">
            <a:spLocks/>
          </p:cNvSpPr>
          <p:nvPr/>
        </p:nvSpPr>
        <p:spPr>
          <a:xfrm>
            <a:off x="1714501" y="1297707"/>
            <a:ext cx="8474804" cy="2992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None/>
            </a:pPr>
            <a:r>
              <a:rPr lang="en-US" sz="3200" b="1" dirty="0"/>
              <a:t>OPT Email PDF Invoice          OPT Email PDF Invoice </a:t>
            </a:r>
          </a:p>
          <a:p>
            <a:pPr marL="109728" indent="0">
              <a:buNone/>
            </a:pPr>
            <a:r>
              <a:rPr lang="en-US" sz="3200" b="1" dirty="0"/>
              <a:t>   Bridgestone Format                   Euro Format</a:t>
            </a:r>
          </a:p>
        </p:txBody>
      </p:sp>
      <p:sp>
        <p:nvSpPr>
          <p:cNvPr id="11" name="Title 2">
            <a:extLst>
              <a:ext uri="{FF2B5EF4-FFF2-40B4-BE49-F238E27FC236}">
                <a16:creationId xmlns:a16="http://schemas.microsoft.com/office/drawing/2014/main" id="{879040E1-0AE8-40CD-978A-51331A33A876}"/>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Email Invoice Options</a:t>
            </a:r>
          </a:p>
        </p:txBody>
      </p:sp>
    </p:spTree>
    <p:extLst>
      <p:ext uri="{BB962C8B-B14F-4D97-AF65-F5344CB8AC3E}">
        <p14:creationId xmlns:p14="http://schemas.microsoft.com/office/powerpoint/2010/main" val="4384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2" name="Title 1">
            <a:extLst>
              <a:ext uri="{FF2B5EF4-FFF2-40B4-BE49-F238E27FC236}">
                <a16:creationId xmlns:a16="http://schemas.microsoft.com/office/drawing/2014/main" id="{55541D39-DF22-4F72-8076-FC94EDEAF643}"/>
              </a:ext>
            </a:extLst>
          </p:cNvPr>
          <p:cNvSpPr>
            <a:spLocks noGrp="1"/>
          </p:cNvSpPr>
          <p:nvPr>
            <p:ph type="title"/>
          </p:nvPr>
        </p:nvSpPr>
        <p:spPr/>
        <p:txBody>
          <a:bodyPr/>
          <a:lstStyle/>
          <a:p>
            <a:r>
              <a:rPr lang="en-US" dirty="0"/>
              <a:t>OPT Email Collections</a:t>
            </a:r>
          </a:p>
        </p:txBody>
      </p:sp>
      <p:sp>
        <p:nvSpPr>
          <p:cNvPr id="3" name="Text Placeholder 2">
            <a:extLst>
              <a:ext uri="{FF2B5EF4-FFF2-40B4-BE49-F238E27FC236}">
                <a16:creationId xmlns:a16="http://schemas.microsoft.com/office/drawing/2014/main" id="{8A842B69-61B7-4D0A-B1D5-EDA14EE21B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906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Payment Confirmation</a:t>
            </a:r>
          </a:p>
        </p:txBody>
      </p:sp>
      <p:pic>
        <p:nvPicPr>
          <p:cNvPr id="7" name="Picture 6">
            <a:extLst>
              <a:ext uri="{FF2B5EF4-FFF2-40B4-BE49-F238E27FC236}">
                <a16:creationId xmlns:a16="http://schemas.microsoft.com/office/drawing/2014/main" id="{5129DBC5-1448-43E6-974E-92E960D25BA8}"/>
              </a:ext>
            </a:extLst>
          </p:cNvPr>
          <p:cNvPicPr>
            <a:picLocks noChangeAspect="1"/>
          </p:cNvPicPr>
          <p:nvPr/>
        </p:nvPicPr>
        <p:blipFill>
          <a:blip r:embed="rId4"/>
          <a:stretch>
            <a:fillRect/>
          </a:stretch>
        </p:blipFill>
        <p:spPr>
          <a:xfrm>
            <a:off x="609600" y="1485900"/>
            <a:ext cx="4243387" cy="5225127"/>
          </a:xfrm>
          <a:prstGeom prst="rect">
            <a:avLst/>
          </a:prstGeom>
          <a:ln w="19050">
            <a:solidFill>
              <a:schemeClr val="tx1"/>
            </a:solidFill>
          </a:ln>
        </p:spPr>
      </p:pic>
      <p:pic>
        <p:nvPicPr>
          <p:cNvPr id="8" name="Picture 7">
            <a:extLst>
              <a:ext uri="{FF2B5EF4-FFF2-40B4-BE49-F238E27FC236}">
                <a16:creationId xmlns:a16="http://schemas.microsoft.com/office/drawing/2014/main" id="{0EC7CAE7-A2B2-404E-AA01-04B0253DB857}"/>
              </a:ext>
            </a:extLst>
          </p:cNvPr>
          <p:cNvPicPr>
            <a:picLocks noChangeAspect="1"/>
          </p:cNvPicPr>
          <p:nvPr/>
        </p:nvPicPr>
        <p:blipFill>
          <a:blip r:embed="rId5"/>
          <a:stretch>
            <a:fillRect/>
          </a:stretch>
        </p:blipFill>
        <p:spPr>
          <a:xfrm>
            <a:off x="6972300" y="1485900"/>
            <a:ext cx="4620112" cy="5225127"/>
          </a:xfrm>
          <a:prstGeom prst="rect">
            <a:avLst/>
          </a:prstGeom>
          <a:ln w="19050">
            <a:solidFill>
              <a:schemeClr val="tx1"/>
            </a:solidFill>
          </a:ln>
        </p:spPr>
      </p:pic>
    </p:spTree>
    <p:extLst>
      <p:ext uri="{BB962C8B-B14F-4D97-AF65-F5344CB8AC3E}">
        <p14:creationId xmlns:p14="http://schemas.microsoft.com/office/powerpoint/2010/main" val="2269637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Payment Failed</a:t>
            </a:r>
          </a:p>
        </p:txBody>
      </p:sp>
      <p:pic>
        <p:nvPicPr>
          <p:cNvPr id="2" name="Picture 1">
            <a:extLst>
              <a:ext uri="{FF2B5EF4-FFF2-40B4-BE49-F238E27FC236}">
                <a16:creationId xmlns:a16="http://schemas.microsoft.com/office/drawing/2014/main" id="{EBB16631-6FAA-494F-8F79-A85C57C0BDCB}"/>
              </a:ext>
            </a:extLst>
          </p:cNvPr>
          <p:cNvPicPr>
            <a:picLocks noChangeAspect="1"/>
          </p:cNvPicPr>
          <p:nvPr/>
        </p:nvPicPr>
        <p:blipFill>
          <a:blip r:embed="rId4"/>
          <a:stretch>
            <a:fillRect/>
          </a:stretch>
        </p:blipFill>
        <p:spPr>
          <a:xfrm>
            <a:off x="4058841" y="1401763"/>
            <a:ext cx="4607718" cy="5295057"/>
          </a:xfrm>
          <a:prstGeom prst="rect">
            <a:avLst/>
          </a:prstGeom>
          <a:ln w="19050">
            <a:solidFill>
              <a:schemeClr val="tx1"/>
            </a:solidFill>
          </a:ln>
        </p:spPr>
      </p:pic>
    </p:spTree>
    <p:extLst>
      <p:ext uri="{BB962C8B-B14F-4D97-AF65-F5344CB8AC3E}">
        <p14:creationId xmlns:p14="http://schemas.microsoft.com/office/powerpoint/2010/main" val="3791391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Credit Card Expiring</a:t>
            </a:r>
          </a:p>
        </p:txBody>
      </p:sp>
      <p:pic>
        <p:nvPicPr>
          <p:cNvPr id="3" name="Picture 2">
            <a:extLst>
              <a:ext uri="{FF2B5EF4-FFF2-40B4-BE49-F238E27FC236}">
                <a16:creationId xmlns:a16="http://schemas.microsoft.com/office/drawing/2014/main" id="{6C1A042F-9A36-41C5-AA63-A7A109D13146}"/>
              </a:ext>
            </a:extLst>
          </p:cNvPr>
          <p:cNvPicPr>
            <a:picLocks noChangeAspect="1"/>
          </p:cNvPicPr>
          <p:nvPr/>
        </p:nvPicPr>
        <p:blipFill>
          <a:blip r:embed="rId4"/>
          <a:stretch>
            <a:fillRect/>
          </a:stretch>
        </p:blipFill>
        <p:spPr>
          <a:xfrm>
            <a:off x="3590925" y="2095500"/>
            <a:ext cx="5010150" cy="3686175"/>
          </a:xfrm>
          <a:prstGeom prst="rect">
            <a:avLst/>
          </a:prstGeom>
          <a:ln w="19050">
            <a:solidFill>
              <a:schemeClr val="tx1"/>
            </a:solidFill>
          </a:ln>
        </p:spPr>
      </p:pic>
    </p:spTree>
    <p:extLst>
      <p:ext uri="{BB962C8B-B14F-4D97-AF65-F5344CB8AC3E}">
        <p14:creationId xmlns:p14="http://schemas.microsoft.com/office/powerpoint/2010/main" val="3448077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9026-BDD6-4F4B-8773-39DCABDC197C}"/>
              </a:ext>
            </a:extLst>
          </p:cNvPr>
          <p:cNvSpPr>
            <a:spLocks noGrp="1"/>
          </p:cNvSpPr>
          <p:nvPr>
            <p:ph type="title"/>
          </p:nvPr>
        </p:nvSpPr>
        <p:spPr/>
        <p:txBody>
          <a:bodyPr/>
          <a:lstStyle/>
          <a:p>
            <a:r>
              <a:rPr lang="en-US" dirty="0"/>
              <a:t>Why Automate?</a:t>
            </a:r>
          </a:p>
        </p:txBody>
      </p:sp>
      <p:sp>
        <p:nvSpPr>
          <p:cNvPr id="8" name="Content Placeholder 7">
            <a:extLst>
              <a:ext uri="{FF2B5EF4-FFF2-40B4-BE49-F238E27FC236}">
                <a16:creationId xmlns:a16="http://schemas.microsoft.com/office/drawing/2014/main" id="{2B9AB9BD-B5DD-478D-8F37-7C77F2121860}"/>
              </a:ext>
            </a:extLst>
          </p:cNvPr>
          <p:cNvSpPr>
            <a:spLocks noGrp="1"/>
          </p:cNvSpPr>
          <p:nvPr>
            <p:ph idx="1"/>
          </p:nvPr>
        </p:nvSpPr>
        <p:spPr/>
        <p:txBody>
          <a:bodyPr numCol="2">
            <a:normAutofit/>
          </a:bodyPr>
          <a:lstStyle/>
          <a:p>
            <a:r>
              <a:rPr lang="en-US" dirty="0"/>
              <a:t>Increase Productivity</a:t>
            </a:r>
          </a:p>
          <a:p>
            <a:pPr lvl="1"/>
            <a:r>
              <a:rPr lang="en-US" dirty="0"/>
              <a:t>Focus your employee's attention on tasks that will provide more value. </a:t>
            </a:r>
          </a:p>
          <a:p>
            <a:pPr lvl="1"/>
            <a:r>
              <a:rPr lang="en-US" dirty="0"/>
              <a:t>Reduce Cost of Operations</a:t>
            </a:r>
          </a:p>
          <a:p>
            <a:pPr lvl="1"/>
            <a:r>
              <a:rPr lang="en-US" dirty="0"/>
              <a:t>Reduce Amount of Human Errors</a:t>
            </a:r>
          </a:p>
          <a:p>
            <a:endParaRPr lang="en-US" dirty="0"/>
          </a:p>
          <a:p>
            <a:r>
              <a:rPr lang="en-US" dirty="0"/>
              <a:t>Streamline Communications</a:t>
            </a:r>
          </a:p>
          <a:p>
            <a:pPr lvl="1"/>
            <a:r>
              <a:rPr lang="en-US" dirty="0"/>
              <a:t>Enhance Customer Experience</a:t>
            </a:r>
          </a:p>
          <a:p>
            <a:pPr lvl="1"/>
            <a:r>
              <a:rPr lang="en-US" dirty="0"/>
              <a:t>Provide Reliable Communications</a:t>
            </a:r>
          </a:p>
          <a:p>
            <a:pPr lvl="1"/>
            <a:r>
              <a:rPr lang="en-US" dirty="0"/>
              <a:t>Maintain Consistency</a:t>
            </a:r>
          </a:p>
          <a:p>
            <a:r>
              <a:rPr lang="en-US" dirty="0"/>
              <a:t>Promote Your Brand</a:t>
            </a:r>
          </a:p>
        </p:txBody>
      </p:sp>
    </p:spTree>
    <p:extLst>
      <p:ext uri="{BB962C8B-B14F-4D97-AF65-F5344CB8AC3E}">
        <p14:creationId xmlns:p14="http://schemas.microsoft.com/office/powerpoint/2010/main" val="317782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fade">
                                      <p:cBhvr>
                                        <p:cTn id="4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Appointment Reminder</a:t>
            </a:r>
          </a:p>
        </p:txBody>
      </p:sp>
      <p:pic>
        <p:nvPicPr>
          <p:cNvPr id="2" name="Picture 1">
            <a:extLst>
              <a:ext uri="{FF2B5EF4-FFF2-40B4-BE49-F238E27FC236}">
                <a16:creationId xmlns:a16="http://schemas.microsoft.com/office/drawing/2014/main" id="{64B8405D-3446-4956-8111-5937AEF1C48F}"/>
              </a:ext>
            </a:extLst>
          </p:cNvPr>
          <p:cNvPicPr>
            <a:picLocks noChangeAspect="1"/>
          </p:cNvPicPr>
          <p:nvPr/>
        </p:nvPicPr>
        <p:blipFill>
          <a:blip r:embed="rId4"/>
          <a:stretch>
            <a:fillRect/>
          </a:stretch>
        </p:blipFill>
        <p:spPr>
          <a:xfrm>
            <a:off x="3926681" y="1401763"/>
            <a:ext cx="4338637" cy="5262247"/>
          </a:xfrm>
          <a:prstGeom prst="rect">
            <a:avLst/>
          </a:prstGeom>
          <a:ln w="19050">
            <a:solidFill>
              <a:schemeClr val="tx1"/>
            </a:solidFill>
          </a:ln>
        </p:spPr>
      </p:pic>
    </p:spTree>
    <p:extLst>
      <p:ext uri="{BB962C8B-B14F-4D97-AF65-F5344CB8AC3E}">
        <p14:creationId xmlns:p14="http://schemas.microsoft.com/office/powerpoint/2010/main" val="3092018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Dispatch Notification</a:t>
            </a:r>
          </a:p>
        </p:txBody>
      </p:sp>
      <p:pic>
        <p:nvPicPr>
          <p:cNvPr id="3" name="Picture 2">
            <a:extLst>
              <a:ext uri="{FF2B5EF4-FFF2-40B4-BE49-F238E27FC236}">
                <a16:creationId xmlns:a16="http://schemas.microsoft.com/office/drawing/2014/main" id="{35F5EA90-C925-4295-91E7-141EEF9FA3DA}"/>
              </a:ext>
            </a:extLst>
          </p:cNvPr>
          <p:cNvPicPr>
            <a:picLocks noChangeAspect="1"/>
          </p:cNvPicPr>
          <p:nvPr/>
        </p:nvPicPr>
        <p:blipFill>
          <a:blip r:embed="rId4"/>
          <a:stretch>
            <a:fillRect/>
          </a:stretch>
        </p:blipFill>
        <p:spPr>
          <a:xfrm>
            <a:off x="3960792" y="1257300"/>
            <a:ext cx="4270415" cy="5456237"/>
          </a:xfrm>
          <a:prstGeom prst="rect">
            <a:avLst/>
          </a:prstGeom>
          <a:ln w="19050">
            <a:solidFill>
              <a:schemeClr val="tx1"/>
            </a:solidFill>
          </a:ln>
        </p:spPr>
      </p:pic>
    </p:spTree>
    <p:extLst>
      <p:ext uri="{BB962C8B-B14F-4D97-AF65-F5344CB8AC3E}">
        <p14:creationId xmlns:p14="http://schemas.microsoft.com/office/powerpoint/2010/main" val="1473633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Ticket Scheduled</a:t>
            </a:r>
          </a:p>
        </p:txBody>
      </p:sp>
      <p:pic>
        <p:nvPicPr>
          <p:cNvPr id="2" name="Picture 1">
            <a:extLst>
              <a:ext uri="{FF2B5EF4-FFF2-40B4-BE49-F238E27FC236}">
                <a16:creationId xmlns:a16="http://schemas.microsoft.com/office/drawing/2014/main" id="{C0DBBCDA-BAC8-4D37-BCC1-3F016F84C464}"/>
              </a:ext>
            </a:extLst>
          </p:cNvPr>
          <p:cNvPicPr>
            <a:picLocks noChangeAspect="1"/>
          </p:cNvPicPr>
          <p:nvPr/>
        </p:nvPicPr>
        <p:blipFill>
          <a:blip r:embed="rId4"/>
          <a:stretch>
            <a:fillRect/>
          </a:stretch>
        </p:blipFill>
        <p:spPr>
          <a:xfrm>
            <a:off x="4017156" y="1257300"/>
            <a:ext cx="4157687" cy="5524500"/>
          </a:xfrm>
          <a:prstGeom prst="rect">
            <a:avLst/>
          </a:prstGeom>
          <a:ln w="19050">
            <a:solidFill>
              <a:schemeClr val="tx1"/>
            </a:solidFill>
          </a:ln>
        </p:spPr>
      </p:pic>
    </p:spTree>
    <p:extLst>
      <p:ext uri="{BB962C8B-B14F-4D97-AF65-F5344CB8AC3E}">
        <p14:creationId xmlns:p14="http://schemas.microsoft.com/office/powerpoint/2010/main" val="3671512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Ticket Survey</a:t>
            </a:r>
          </a:p>
        </p:txBody>
      </p:sp>
      <p:pic>
        <p:nvPicPr>
          <p:cNvPr id="3" name="Picture 2">
            <a:extLst>
              <a:ext uri="{FF2B5EF4-FFF2-40B4-BE49-F238E27FC236}">
                <a16:creationId xmlns:a16="http://schemas.microsoft.com/office/drawing/2014/main" id="{9EF7BC26-B325-4933-8F70-4AE4DAA4832B}"/>
              </a:ext>
            </a:extLst>
          </p:cNvPr>
          <p:cNvPicPr>
            <a:picLocks noChangeAspect="1"/>
          </p:cNvPicPr>
          <p:nvPr/>
        </p:nvPicPr>
        <p:blipFill>
          <a:blip r:embed="rId4"/>
          <a:stretch>
            <a:fillRect/>
          </a:stretch>
        </p:blipFill>
        <p:spPr>
          <a:xfrm>
            <a:off x="3776662" y="1401763"/>
            <a:ext cx="4638675" cy="5229225"/>
          </a:xfrm>
          <a:prstGeom prst="rect">
            <a:avLst/>
          </a:prstGeom>
          <a:ln w="19050">
            <a:solidFill>
              <a:schemeClr val="tx1"/>
            </a:solidFill>
          </a:ln>
        </p:spPr>
      </p:pic>
    </p:spTree>
    <p:extLst>
      <p:ext uri="{BB962C8B-B14F-4D97-AF65-F5344CB8AC3E}">
        <p14:creationId xmlns:p14="http://schemas.microsoft.com/office/powerpoint/2010/main" val="3800211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6519" y="1447800"/>
            <a:ext cx="10458962" cy="4858187"/>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2">
            <a:extLst>
              <a:ext uri="{FF2B5EF4-FFF2-40B4-BE49-F238E27FC236}">
                <a16:creationId xmlns:a16="http://schemas.microsoft.com/office/drawing/2014/main" id="{D1419A62-E0BB-4315-944D-890A696FBB9E}"/>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Company Dashboard</a:t>
            </a:r>
          </a:p>
        </p:txBody>
      </p:sp>
    </p:spTree>
    <p:extLst>
      <p:ext uri="{BB962C8B-B14F-4D97-AF65-F5344CB8AC3E}">
        <p14:creationId xmlns:p14="http://schemas.microsoft.com/office/powerpoint/2010/main" val="493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6850" y="1371600"/>
            <a:ext cx="3549709" cy="5125462"/>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pic>
        <p:nvPicPr>
          <p:cNvPr id="4" name="Picture 3">
            <a:extLst>
              <a:ext uri="{FF2B5EF4-FFF2-40B4-BE49-F238E27FC236}">
                <a16:creationId xmlns:a16="http://schemas.microsoft.com/office/drawing/2014/main" id="{893044B5-7633-4988-8205-1E9349972A0F}"/>
              </a:ext>
            </a:extLst>
          </p:cNvPr>
          <p:cNvPicPr>
            <a:picLocks noChangeAspect="1"/>
          </p:cNvPicPr>
          <p:nvPr/>
        </p:nvPicPr>
        <p:blipFill rotWithShape="1">
          <a:blip r:embed="rId3">
            <a:extLst>
              <a:ext uri="{28A0092B-C50C-407E-A947-70E740481C1C}">
                <a14:useLocalDpi xmlns:a14="http://schemas.microsoft.com/office/drawing/2010/main" val="0"/>
              </a:ext>
            </a:extLst>
          </a:blip>
          <a:srcRect l="50631" t="6765" r="1411" b="3145"/>
          <a:stretch/>
        </p:blipFill>
        <p:spPr>
          <a:xfrm>
            <a:off x="5224462" y="1371600"/>
            <a:ext cx="5500688" cy="5121713"/>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5" name="Title 2">
            <a:extLst>
              <a:ext uri="{FF2B5EF4-FFF2-40B4-BE49-F238E27FC236}">
                <a16:creationId xmlns:a16="http://schemas.microsoft.com/office/drawing/2014/main" id="{DE064B05-0AB4-4E7B-91A4-F0ADBC18771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Customer Survey Analysis</a:t>
            </a:r>
          </a:p>
        </p:txBody>
      </p:sp>
    </p:spTree>
    <p:extLst>
      <p:ext uri="{BB962C8B-B14F-4D97-AF65-F5344CB8AC3E}">
        <p14:creationId xmlns:p14="http://schemas.microsoft.com/office/powerpoint/2010/main" val="13195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Ticket Resolved</a:t>
            </a:r>
          </a:p>
        </p:txBody>
      </p:sp>
      <p:pic>
        <p:nvPicPr>
          <p:cNvPr id="2" name="Picture 1">
            <a:extLst>
              <a:ext uri="{FF2B5EF4-FFF2-40B4-BE49-F238E27FC236}">
                <a16:creationId xmlns:a16="http://schemas.microsoft.com/office/drawing/2014/main" id="{01FE42F4-7971-452A-9FB5-1C48DF2FDD53}"/>
              </a:ext>
            </a:extLst>
          </p:cNvPr>
          <p:cNvPicPr>
            <a:picLocks noChangeAspect="1"/>
          </p:cNvPicPr>
          <p:nvPr/>
        </p:nvPicPr>
        <p:blipFill>
          <a:blip r:embed="rId4"/>
          <a:stretch>
            <a:fillRect/>
          </a:stretch>
        </p:blipFill>
        <p:spPr>
          <a:xfrm>
            <a:off x="3128962" y="1752600"/>
            <a:ext cx="5934075" cy="4333875"/>
          </a:xfrm>
          <a:prstGeom prst="rect">
            <a:avLst/>
          </a:prstGeom>
          <a:ln w="19050">
            <a:solidFill>
              <a:schemeClr val="tx1"/>
            </a:solidFill>
          </a:ln>
        </p:spPr>
      </p:pic>
    </p:spTree>
    <p:extLst>
      <p:ext uri="{BB962C8B-B14F-4D97-AF65-F5344CB8AC3E}">
        <p14:creationId xmlns:p14="http://schemas.microsoft.com/office/powerpoint/2010/main" val="2134345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Ticket Resolution</a:t>
            </a:r>
          </a:p>
        </p:txBody>
      </p:sp>
      <p:pic>
        <p:nvPicPr>
          <p:cNvPr id="3" name="Picture 2">
            <a:extLst>
              <a:ext uri="{FF2B5EF4-FFF2-40B4-BE49-F238E27FC236}">
                <a16:creationId xmlns:a16="http://schemas.microsoft.com/office/drawing/2014/main" id="{6C38EB6A-6A72-43DF-B2A3-959226F53B36}"/>
              </a:ext>
            </a:extLst>
          </p:cNvPr>
          <p:cNvPicPr>
            <a:picLocks noChangeAspect="1"/>
          </p:cNvPicPr>
          <p:nvPr/>
        </p:nvPicPr>
        <p:blipFill>
          <a:blip r:embed="rId4"/>
          <a:stretch>
            <a:fillRect/>
          </a:stretch>
        </p:blipFill>
        <p:spPr>
          <a:xfrm>
            <a:off x="3733800" y="1325563"/>
            <a:ext cx="4879135" cy="5456237"/>
          </a:xfrm>
          <a:prstGeom prst="rect">
            <a:avLst/>
          </a:prstGeom>
          <a:ln w="19050">
            <a:solidFill>
              <a:schemeClr val="tx1"/>
            </a:solidFill>
          </a:ln>
        </p:spPr>
      </p:pic>
    </p:spTree>
    <p:extLst>
      <p:ext uri="{BB962C8B-B14F-4D97-AF65-F5344CB8AC3E}">
        <p14:creationId xmlns:p14="http://schemas.microsoft.com/office/powerpoint/2010/main" val="3348512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5" name="Title 2">
            <a:extLst>
              <a:ext uri="{FF2B5EF4-FFF2-40B4-BE49-F238E27FC236}">
                <a16:creationId xmlns:a16="http://schemas.microsoft.com/office/drawing/2014/main" id="{060DB90D-6B2D-4A11-9877-4C60FA015FD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Inspection Reminder</a:t>
            </a:r>
          </a:p>
        </p:txBody>
      </p:sp>
      <p:pic>
        <p:nvPicPr>
          <p:cNvPr id="2" name="Picture 1">
            <a:extLst>
              <a:ext uri="{FF2B5EF4-FFF2-40B4-BE49-F238E27FC236}">
                <a16:creationId xmlns:a16="http://schemas.microsoft.com/office/drawing/2014/main" id="{774E2D94-B140-495D-BCC8-97DF1465DA77}"/>
              </a:ext>
            </a:extLst>
          </p:cNvPr>
          <p:cNvPicPr>
            <a:picLocks noChangeAspect="1"/>
          </p:cNvPicPr>
          <p:nvPr/>
        </p:nvPicPr>
        <p:blipFill>
          <a:blip r:embed="rId4"/>
          <a:stretch>
            <a:fillRect/>
          </a:stretch>
        </p:blipFill>
        <p:spPr>
          <a:xfrm>
            <a:off x="3605212" y="1828800"/>
            <a:ext cx="4981575" cy="4572000"/>
          </a:xfrm>
          <a:prstGeom prst="rect">
            <a:avLst/>
          </a:prstGeom>
          <a:ln w="19050">
            <a:solidFill>
              <a:schemeClr val="tx1"/>
            </a:solidFill>
          </a:ln>
        </p:spPr>
      </p:pic>
    </p:spTree>
    <p:extLst>
      <p:ext uri="{BB962C8B-B14F-4D97-AF65-F5344CB8AC3E}">
        <p14:creationId xmlns:p14="http://schemas.microsoft.com/office/powerpoint/2010/main" val="2359747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pic>
        <p:nvPicPr>
          <p:cNvPr id="6" name="Picture 5">
            <a:extLst>
              <a:ext uri="{FF2B5EF4-FFF2-40B4-BE49-F238E27FC236}">
                <a16:creationId xmlns:a16="http://schemas.microsoft.com/office/drawing/2014/main" id="{C452674C-9133-422B-9F95-79AAEC67698A}"/>
              </a:ext>
            </a:extLst>
          </p:cNvPr>
          <p:cNvPicPr/>
          <p:nvPr/>
        </p:nvPicPr>
        <p:blipFill rotWithShape="1">
          <a:blip r:embed="rId4"/>
          <a:srcRect l="1063" r="1063" b="11717"/>
          <a:stretch/>
        </p:blipFill>
        <p:spPr>
          <a:xfrm>
            <a:off x="4038600" y="76886"/>
            <a:ext cx="4114800" cy="6704228"/>
          </a:xfrm>
          <a:prstGeom prst="rect">
            <a:avLst/>
          </a:prstGeom>
          <a:ln w="19050">
            <a:solidFill>
              <a:schemeClr val="tx1"/>
            </a:solidFill>
          </a:ln>
        </p:spPr>
      </p:pic>
      <p:sp>
        <p:nvSpPr>
          <p:cNvPr id="7" name="Title 2">
            <a:extLst>
              <a:ext uri="{FF2B5EF4-FFF2-40B4-BE49-F238E27FC236}">
                <a16:creationId xmlns:a16="http://schemas.microsoft.com/office/drawing/2014/main" id="{D5FEE0E2-03E7-4DF9-9F1E-A33384335FAC}"/>
              </a:ext>
            </a:extLst>
          </p:cNvPr>
          <p:cNvSpPr txBox="1">
            <a:spLocks/>
          </p:cNvSpPr>
          <p:nvPr/>
        </p:nvSpPr>
        <p:spPr>
          <a:xfrm>
            <a:off x="152400" y="1638300"/>
            <a:ext cx="38862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Notifications Based on Job Tasks</a:t>
            </a:r>
          </a:p>
        </p:txBody>
      </p:sp>
    </p:spTree>
    <p:extLst>
      <p:ext uri="{BB962C8B-B14F-4D97-AF65-F5344CB8AC3E}">
        <p14:creationId xmlns:p14="http://schemas.microsoft.com/office/powerpoint/2010/main" val="4113374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426BC15B-AFF3-471A-9BC4-E4486DC2F568}"/>
              </a:ext>
            </a:extLst>
          </p:cNvPr>
          <p:cNvSpPr/>
          <p:nvPr/>
        </p:nvSpPr>
        <p:spPr>
          <a:xfrm>
            <a:off x="4324350" y="2867025"/>
            <a:ext cx="3543300" cy="2247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4065"/>
                </a:solidFill>
              </a:rPr>
              <a:t>Opportunities for Automated Notifications</a:t>
            </a:r>
          </a:p>
        </p:txBody>
      </p:sp>
      <p:sp>
        <p:nvSpPr>
          <p:cNvPr id="26" name="Oval 25">
            <a:extLst>
              <a:ext uri="{FF2B5EF4-FFF2-40B4-BE49-F238E27FC236}">
                <a16:creationId xmlns:a16="http://schemas.microsoft.com/office/drawing/2014/main" id="{D29907BC-7122-47C5-BE34-7FFFD6F684BB}"/>
              </a:ext>
            </a:extLst>
          </p:cNvPr>
          <p:cNvSpPr/>
          <p:nvPr/>
        </p:nvSpPr>
        <p:spPr>
          <a:xfrm>
            <a:off x="3048000" y="1981200"/>
            <a:ext cx="1219200" cy="10096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a:t>
            </a:r>
          </a:p>
        </p:txBody>
      </p:sp>
      <p:sp>
        <p:nvSpPr>
          <p:cNvPr id="27" name="Oval 26">
            <a:extLst>
              <a:ext uri="{FF2B5EF4-FFF2-40B4-BE49-F238E27FC236}">
                <a16:creationId xmlns:a16="http://schemas.microsoft.com/office/drawing/2014/main" id="{20EEB127-78F6-49FE-A3B6-10F5DEB8B9EA}"/>
              </a:ext>
            </a:extLst>
          </p:cNvPr>
          <p:cNvSpPr/>
          <p:nvPr/>
        </p:nvSpPr>
        <p:spPr>
          <a:xfrm>
            <a:off x="7927596" y="1981200"/>
            <a:ext cx="1219200" cy="10096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Sales</a:t>
            </a:r>
          </a:p>
        </p:txBody>
      </p:sp>
      <p:sp>
        <p:nvSpPr>
          <p:cNvPr id="28" name="Oval 27">
            <a:extLst>
              <a:ext uri="{FF2B5EF4-FFF2-40B4-BE49-F238E27FC236}">
                <a16:creationId xmlns:a16="http://schemas.microsoft.com/office/drawing/2014/main" id="{A5B36E8D-4614-4F0E-BD8A-8EF73B8A37A5}"/>
              </a:ext>
            </a:extLst>
          </p:cNvPr>
          <p:cNvSpPr/>
          <p:nvPr/>
        </p:nvSpPr>
        <p:spPr>
          <a:xfrm>
            <a:off x="7924800" y="4943475"/>
            <a:ext cx="1219200" cy="10096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a:t>
            </a:r>
          </a:p>
        </p:txBody>
      </p:sp>
      <p:sp>
        <p:nvSpPr>
          <p:cNvPr id="29" name="Oval 28">
            <a:extLst>
              <a:ext uri="{FF2B5EF4-FFF2-40B4-BE49-F238E27FC236}">
                <a16:creationId xmlns:a16="http://schemas.microsoft.com/office/drawing/2014/main" id="{C0091CC9-B604-4806-B4EB-CE966930BB85}"/>
              </a:ext>
            </a:extLst>
          </p:cNvPr>
          <p:cNvSpPr/>
          <p:nvPr/>
        </p:nvSpPr>
        <p:spPr>
          <a:xfrm>
            <a:off x="3048000" y="4943475"/>
            <a:ext cx="1219200" cy="100965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Jobs</a:t>
            </a:r>
          </a:p>
        </p:txBody>
      </p:sp>
      <p:cxnSp>
        <p:nvCxnSpPr>
          <p:cNvPr id="31" name="Straight Connector 30">
            <a:extLst>
              <a:ext uri="{FF2B5EF4-FFF2-40B4-BE49-F238E27FC236}">
                <a16:creationId xmlns:a16="http://schemas.microsoft.com/office/drawing/2014/main" id="{32B272EA-AC57-4C0B-A42F-FB5655AD93F9}"/>
              </a:ext>
            </a:extLst>
          </p:cNvPr>
          <p:cNvCxnSpPr>
            <a:stCxn id="21" idx="1"/>
            <a:endCxn id="26" idx="5"/>
          </p:cNvCxnSpPr>
          <p:nvPr/>
        </p:nvCxnSpPr>
        <p:spPr>
          <a:xfrm flipH="1" flipV="1">
            <a:off x="4088652" y="2842990"/>
            <a:ext cx="754602" cy="353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37F12F-A6E3-464C-B9EC-372BD79AC836}"/>
              </a:ext>
            </a:extLst>
          </p:cNvPr>
          <p:cNvCxnSpPr>
            <a:stCxn id="21" idx="3"/>
            <a:endCxn id="29" idx="7"/>
          </p:cNvCxnSpPr>
          <p:nvPr/>
        </p:nvCxnSpPr>
        <p:spPr>
          <a:xfrm flipH="1">
            <a:off x="4088652" y="4785728"/>
            <a:ext cx="754602" cy="305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7F2EC3-48B4-496F-84AA-8EF3859B7D27}"/>
              </a:ext>
            </a:extLst>
          </p:cNvPr>
          <p:cNvCxnSpPr>
            <a:stCxn id="21" idx="7"/>
            <a:endCxn id="27" idx="3"/>
          </p:cNvCxnSpPr>
          <p:nvPr/>
        </p:nvCxnSpPr>
        <p:spPr>
          <a:xfrm flipV="1">
            <a:off x="7348746" y="2842990"/>
            <a:ext cx="757398" cy="353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BE38BD-99A6-41D5-BAEF-73500DC70E7B}"/>
              </a:ext>
            </a:extLst>
          </p:cNvPr>
          <p:cNvCxnSpPr>
            <a:stCxn id="21" idx="5"/>
            <a:endCxn id="28" idx="1"/>
          </p:cNvCxnSpPr>
          <p:nvPr/>
        </p:nvCxnSpPr>
        <p:spPr>
          <a:xfrm>
            <a:off x="7348746" y="4785728"/>
            <a:ext cx="754602" cy="30560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37071B-3176-4C97-BD45-1C613656A10B}"/>
              </a:ext>
            </a:extLst>
          </p:cNvPr>
          <p:cNvSpPr txBox="1"/>
          <p:nvPr/>
        </p:nvSpPr>
        <p:spPr>
          <a:xfrm>
            <a:off x="237708" y="1600200"/>
            <a:ext cx="280749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Invoicing</a:t>
            </a:r>
          </a:p>
          <a:p>
            <a:pPr marL="285750" indent="-285750">
              <a:buFont typeface="Arial" panose="020B0604020202020204" pitchFamily="34" charset="0"/>
              <a:buChar char="•"/>
            </a:pPr>
            <a:r>
              <a:rPr lang="en-US" dirty="0"/>
              <a:t>Collections Notice</a:t>
            </a:r>
          </a:p>
          <a:p>
            <a:pPr marL="285750" indent="-285750">
              <a:buFont typeface="Arial" panose="020B0604020202020204" pitchFamily="34" charset="0"/>
              <a:buChar char="•"/>
            </a:pPr>
            <a:r>
              <a:rPr lang="en-US" dirty="0"/>
              <a:t>Statement</a:t>
            </a:r>
          </a:p>
          <a:p>
            <a:pPr marL="285750" indent="-285750">
              <a:buFont typeface="Arial" panose="020B0604020202020204" pitchFamily="34" charset="0"/>
              <a:buChar char="•"/>
            </a:pPr>
            <a:r>
              <a:rPr lang="en-US" dirty="0"/>
              <a:t>Payment Confirmation</a:t>
            </a:r>
          </a:p>
          <a:p>
            <a:pPr marL="285750" indent="-285750">
              <a:buFont typeface="Arial" panose="020B0604020202020204" pitchFamily="34" charset="0"/>
              <a:buChar char="•"/>
            </a:pPr>
            <a:r>
              <a:rPr lang="en-US" dirty="0"/>
              <a:t>Payment Failure</a:t>
            </a:r>
          </a:p>
          <a:p>
            <a:pPr marL="285750" indent="-285750">
              <a:buFont typeface="Arial" panose="020B0604020202020204" pitchFamily="34" charset="0"/>
              <a:buChar char="•"/>
            </a:pPr>
            <a:r>
              <a:rPr lang="en-US" dirty="0"/>
              <a:t>Credit Card Expiration</a:t>
            </a:r>
          </a:p>
        </p:txBody>
      </p:sp>
      <p:sp>
        <p:nvSpPr>
          <p:cNvPr id="39" name="TextBox 38">
            <a:extLst>
              <a:ext uri="{FF2B5EF4-FFF2-40B4-BE49-F238E27FC236}">
                <a16:creationId xmlns:a16="http://schemas.microsoft.com/office/drawing/2014/main" id="{CCA81982-CC9F-49D8-878E-0C4FBB49A7CC}"/>
              </a:ext>
            </a:extLst>
          </p:cNvPr>
          <p:cNvSpPr txBox="1"/>
          <p:nvPr/>
        </p:nvSpPr>
        <p:spPr>
          <a:xfrm>
            <a:off x="243724" y="4294138"/>
            <a:ext cx="280148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Job Created</a:t>
            </a:r>
          </a:p>
          <a:p>
            <a:pPr marL="285750" indent="-285750">
              <a:buFont typeface="Arial" panose="020B0604020202020204" pitchFamily="34" charset="0"/>
              <a:buChar char="•"/>
            </a:pPr>
            <a:r>
              <a:rPr lang="en-US" dirty="0"/>
              <a:t>Project Manager Assignment</a:t>
            </a:r>
          </a:p>
          <a:p>
            <a:pPr marL="285750" indent="-285750">
              <a:buFont typeface="Arial" panose="020B0604020202020204" pitchFamily="34" charset="0"/>
              <a:buChar char="•"/>
            </a:pPr>
            <a:r>
              <a:rPr lang="en-US" dirty="0"/>
              <a:t>Job Update</a:t>
            </a:r>
          </a:p>
          <a:p>
            <a:pPr marL="285750" indent="-285750">
              <a:buFont typeface="Arial" panose="020B0604020202020204" pitchFamily="34" charset="0"/>
              <a:buChar char="•"/>
            </a:pPr>
            <a:r>
              <a:rPr lang="en-US" dirty="0"/>
              <a:t>Job Task Signoff</a:t>
            </a:r>
          </a:p>
          <a:p>
            <a:pPr marL="285750" indent="-285750">
              <a:buFont typeface="Arial" panose="020B0604020202020204" pitchFamily="34" charset="0"/>
              <a:buChar char="•"/>
            </a:pPr>
            <a:r>
              <a:rPr lang="en-US" dirty="0"/>
              <a:t>Document Delivery</a:t>
            </a:r>
          </a:p>
          <a:p>
            <a:pPr marL="285750" indent="-285750">
              <a:buFont typeface="Arial" panose="020B0604020202020204" pitchFamily="34" charset="0"/>
              <a:buChar char="•"/>
            </a:pPr>
            <a:r>
              <a:rPr lang="en-US" dirty="0"/>
              <a:t>Job Follow-Up</a:t>
            </a:r>
          </a:p>
          <a:p>
            <a:pPr marL="285750" indent="-285750">
              <a:buFont typeface="Arial" panose="020B0604020202020204" pitchFamily="34" charset="0"/>
              <a:buChar char="•"/>
            </a:pPr>
            <a:r>
              <a:rPr lang="en-US" dirty="0"/>
              <a:t>Thank you</a:t>
            </a:r>
          </a:p>
          <a:p>
            <a:pPr marL="285750" indent="-285750">
              <a:buFont typeface="Arial" panose="020B0604020202020204" pitchFamily="34" charset="0"/>
              <a:buChar char="•"/>
            </a:pPr>
            <a:r>
              <a:rPr lang="en-US" dirty="0"/>
              <a:t>Job Survey</a:t>
            </a:r>
          </a:p>
        </p:txBody>
      </p:sp>
      <p:sp>
        <p:nvSpPr>
          <p:cNvPr id="40" name="TextBox 39">
            <a:extLst>
              <a:ext uri="{FF2B5EF4-FFF2-40B4-BE49-F238E27FC236}">
                <a16:creationId xmlns:a16="http://schemas.microsoft.com/office/drawing/2014/main" id="{9E459A5B-A922-4253-B42E-586E640D1F61}"/>
              </a:ext>
            </a:extLst>
          </p:cNvPr>
          <p:cNvSpPr txBox="1"/>
          <p:nvPr/>
        </p:nvSpPr>
        <p:spPr>
          <a:xfrm>
            <a:off x="9348518" y="1600200"/>
            <a:ext cx="28074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Targeted Marketing and Sales </a:t>
            </a:r>
            <a:r>
              <a:rPr lang="en-US" dirty="0" err="1"/>
              <a:t>Campaining</a:t>
            </a:r>
            <a:endParaRPr lang="en-US" dirty="0"/>
          </a:p>
          <a:p>
            <a:pPr marL="285750" indent="-285750">
              <a:buFont typeface="Arial" panose="020B0604020202020204" pitchFamily="34" charset="0"/>
              <a:buChar char="•"/>
            </a:pPr>
            <a:r>
              <a:rPr lang="en-US" dirty="0"/>
              <a:t>Lead Follow-Up</a:t>
            </a:r>
          </a:p>
          <a:p>
            <a:pPr marL="285750" indent="-285750">
              <a:buFont typeface="Arial" panose="020B0604020202020204" pitchFamily="34" charset="0"/>
              <a:buChar char="•"/>
            </a:pPr>
            <a:r>
              <a:rPr lang="en-US" dirty="0"/>
              <a:t>Customer Check-In</a:t>
            </a:r>
          </a:p>
        </p:txBody>
      </p:sp>
      <p:sp>
        <p:nvSpPr>
          <p:cNvPr id="41" name="TextBox 40">
            <a:extLst>
              <a:ext uri="{FF2B5EF4-FFF2-40B4-BE49-F238E27FC236}">
                <a16:creationId xmlns:a16="http://schemas.microsoft.com/office/drawing/2014/main" id="{05CF6320-FE66-48F0-9423-CB6102D7AA5C}"/>
              </a:ext>
            </a:extLst>
          </p:cNvPr>
          <p:cNvSpPr txBox="1"/>
          <p:nvPr/>
        </p:nvSpPr>
        <p:spPr>
          <a:xfrm>
            <a:off x="9348518" y="4709636"/>
            <a:ext cx="28074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Inspection Reminder</a:t>
            </a:r>
          </a:p>
          <a:p>
            <a:pPr marL="285750" indent="-285750">
              <a:buFont typeface="Arial" panose="020B0604020202020204" pitchFamily="34" charset="0"/>
              <a:buChar char="•"/>
            </a:pPr>
            <a:r>
              <a:rPr lang="en-US" dirty="0"/>
              <a:t>Ticket Created</a:t>
            </a:r>
          </a:p>
          <a:p>
            <a:pPr marL="285750" indent="-285750">
              <a:buFont typeface="Arial" panose="020B0604020202020204" pitchFamily="34" charset="0"/>
              <a:buChar char="•"/>
            </a:pPr>
            <a:r>
              <a:rPr lang="en-US" dirty="0"/>
              <a:t>Service Coordinator Assignment</a:t>
            </a:r>
          </a:p>
          <a:p>
            <a:pPr marL="285750" indent="-285750">
              <a:buFont typeface="Arial" panose="020B0604020202020204" pitchFamily="34" charset="0"/>
              <a:buChar char="•"/>
            </a:pPr>
            <a:r>
              <a:rPr lang="en-US" dirty="0"/>
              <a:t>Ticket Resolution</a:t>
            </a:r>
          </a:p>
          <a:p>
            <a:pPr marL="285750" indent="-285750">
              <a:buFont typeface="Arial" panose="020B0604020202020204" pitchFamily="34" charset="0"/>
              <a:buChar char="•"/>
            </a:pPr>
            <a:r>
              <a:rPr lang="en-US" dirty="0"/>
              <a:t>Report Delivery</a:t>
            </a:r>
          </a:p>
          <a:p>
            <a:pPr marL="285750" indent="-285750">
              <a:buFont typeface="Arial" panose="020B0604020202020204" pitchFamily="34" charset="0"/>
              <a:buChar char="•"/>
            </a:pPr>
            <a:r>
              <a:rPr lang="en-US" dirty="0"/>
              <a:t>Ticket Survey </a:t>
            </a:r>
          </a:p>
        </p:txBody>
      </p:sp>
      <p:sp>
        <p:nvSpPr>
          <p:cNvPr id="42" name="TextBox 41">
            <a:extLst>
              <a:ext uri="{FF2B5EF4-FFF2-40B4-BE49-F238E27FC236}">
                <a16:creationId xmlns:a16="http://schemas.microsoft.com/office/drawing/2014/main" id="{A6BC33FC-3213-45A7-9C66-DDF41B0DE6EF}"/>
              </a:ext>
            </a:extLst>
          </p:cNvPr>
          <p:cNvSpPr txBox="1"/>
          <p:nvPr/>
        </p:nvSpPr>
        <p:spPr>
          <a:xfrm>
            <a:off x="4267200" y="5208566"/>
            <a:ext cx="3657600"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t>Appointment Confirmation</a:t>
            </a:r>
          </a:p>
          <a:p>
            <a:pPr marL="285750" indent="-285750" algn="ctr">
              <a:buFont typeface="Arial" panose="020B0604020202020204" pitchFamily="34" charset="0"/>
              <a:buChar char="•"/>
            </a:pPr>
            <a:r>
              <a:rPr lang="en-US" dirty="0"/>
              <a:t>Appointment Reminder</a:t>
            </a:r>
          </a:p>
          <a:p>
            <a:pPr marL="285750" indent="-285750" algn="ctr">
              <a:buFont typeface="Arial" panose="020B0604020202020204" pitchFamily="34" charset="0"/>
              <a:buChar char="•"/>
            </a:pPr>
            <a:r>
              <a:rPr lang="en-US" dirty="0"/>
              <a:t>Dispatch Notification</a:t>
            </a:r>
          </a:p>
        </p:txBody>
      </p:sp>
    </p:spTree>
    <p:extLst>
      <p:ext uri="{BB962C8B-B14F-4D97-AF65-F5344CB8AC3E}">
        <p14:creationId xmlns:p14="http://schemas.microsoft.com/office/powerpoint/2010/main" val="417685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250"/>
                                        <p:tgtEl>
                                          <p:spTgt spid="31"/>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250"/>
                                        <p:tgtEl>
                                          <p:spTgt spid="2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250"/>
                                        <p:tgtEl>
                                          <p:spTgt spid="38">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animEffect transition="in" filter="fade">
                                      <p:cBhvr>
                                        <p:cTn id="23" dur="250"/>
                                        <p:tgtEl>
                                          <p:spTgt spid="38">
                                            <p:txEl>
                                              <p:pRg st="1" end="1"/>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animEffect transition="in" filter="fade">
                                      <p:cBhvr>
                                        <p:cTn id="27" dur="250"/>
                                        <p:tgtEl>
                                          <p:spTgt spid="38">
                                            <p:txEl>
                                              <p:pRg st="2" end="2"/>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Effect transition="in" filter="fade">
                                      <p:cBhvr>
                                        <p:cTn id="31" dur="250"/>
                                        <p:tgtEl>
                                          <p:spTgt spid="38">
                                            <p:txEl>
                                              <p:pRg st="3" end="3"/>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38">
                                            <p:txEl>
                                              <p:pRg st="4" end="4"/>
                                            </p:txEl>
                                          </p:spTgt>
                                        </p:tgtEl>
                                        <p:attrNameLst>
                                          <p:attrName>style.visibility</p:attrName>
                                        </p:attrNameLst>
                                      </p:cBhvr>
                                      <p:to>
                                        <p:strVal val="visible"/>
                                      </p:to>
                                    </p:set>
                                    <p:animEffect transition="in" filter="fade">
                                      <p:cBhvr>
                                        <p:cTn id="35" dur="250"/>
                                        <p:tgtEl>
                                          <p:spTgt spid="38">
                                            <p:txEl>
                                              <p:pRg st="4" end="4"/>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38">
                                            <p:txEl>
                                              <p:pRg st="5" end="5"/>
                                            </p:txEl>
                                          </p:spTgt>
                                        </p:tgtEl>
                                        <p:attrNameLst>
                                          <p:attrName>style.visibility</p:attrName>
                                        </p:attrNameLst>
                                      </p:cBhvr>
                                      <p:to>
                                        <p:strVal val="visible"/>
                                      </p:to>
                                    </p:set>
                                    <p:animEffect transition="in" filter="fade">
                                      <p:cBhvr>
                                        <p:cTn id="39" dur="250"/>
                                        <p:tgtEl>
                                          <p:spTgt spid="38">
                                            <p:txEl>
                                              <p:pRg st="5" end="5"/>
                                            </p:txEl>
                                          </p:spTgt>
                                        </p:tgtEl>
                                      </p:cBhvr>
                                    </p:animEffect>
                                  </p:childTnLst>
                                </p:cTn>
                              </p:par>
                            </p:childTnLst>
                          </p:cTn>
                        </p:par>
                        <p:par>
                          <p:cTn id="40" fill="hold">
                            <p:stCondLst>
                              <p:cond delay="2250"/>
                            </p:stCondLst>
                            <p:childTnLst>
                              <p:par>
                                <p:cTn id="41" presetID="22" presetClass="entr" presetSubtype="8"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250"/>
                                        <p:tgtEl>
                                          <p:spTgt spid="35"/>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250"/>
                                        <p:tgtEl>
                                          <p:spTgt spid="27"/>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fade">
                                      <p:cBhvr>
                                        <p:cTn id="51" dur="250"/>
                                        <p:tgtEl>
                                          <p:spTgt spid="40">
                                            <p:txEl>
                                              <p:pRg st="0" end="0"/>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0">
                                            <p:txEl>
                                              <p:pRg st="1" end="1"/>
                                            </p:txEl>
                                          </p:spTgt>
                                        </p:tgtEl>
                                        <p:attrNameLst>
                                          <p:attrName>style.visibility</p:attrName>
                                        </p:attrNameLst>
                                      </p:cBhvr>
                                      <p:to>
                                        <p:strVal val="visible"/>
                                      </p:to>
                                    </p:set>
                                    <p:animEffect transition="in" filter="fade">
                                      <p:cBhvr>
                                        <p:cTn id="55" dur="250"/>
                                        <p:tgtEl>
                                          <p:spTgt spid="40">
                                            <p:txEl>
                                              <p:pRg st="1" end="1"/>
                                            </p:txEl>
                                          </p:spTgt>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40">
                                            <p:txEl>
                                              <p:pRg st="2" end="2"/>
                                            </p:txEl>
                                          </p:spTgt>
                                        </p:tgtEl>
                                        <p:attrNameLst>
                                          <p:attrName>style.visibility</p:attrName>
                                        </p:attrNameLst>
                                      </p:cBhvr>
                                      <p:to>
                                        <p:strVal val="visible"/>
                                      </p:to>
                                    </p:set>
                                    <p:animEffect transition="in" filter="fade">
                                      <p:cBhvr>
                                        <p:cTn id="59" dur="250"/>
                                        <p:tgtEl>
                                          <p:spTgt spid="40">
                                            <p:txEl>
                                              <p:pRg st="2" end="2"/>
                                            </p:txEl>
                                          </p:spTgt>
                                        </p:tgtEl>
                                      </p:cBhvr>
                                    </p:animEffec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250"/>
                                        <p:tgtEl>
                                          <p:spTgt spid="37"/>
                                        </p:tgtEl>
                                      </p:cBhvr>
                                    </p:animEffect>
                                  </p:childTnLst>
                                </p:cTn>
                              </p:par>
                            </p:childTnLst>
                          </p:cTn>
                        </p:par>
                        <p:par>
                          <p:cTn id="64" fill="hold">
                            <p:stCondLst>
                              <p:cond delay="375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50"/>
                                        <p:tgtEl>
                                          <p:spTgt spid="28"/>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41">
                                            <p:txEl>
                                              <p:pRg st="0" end="0"/>
                                            </p:txEl>
                                          </p:spTgt>
                                        </p:tgtEl>
                                        <p:attrNameLst>
                                          <p:attrName>style.visibility</p:attrName>
                                        </p:attrNameLst>
                                      </p:cBhvr>
                                      <p:to>
                                        <p:strVal val="visible"/>
                                      </p:to>
                                    </p:set>
                                    <p:animEffect transition="in" filter="fade">
                                      <p:cBhvr>
                                        <p:cTn id="71" dur="250"/>
                                        <p:tgtEl>
                                          <p:spTgt spid="41">
                                            <p:txEl>
                                              <p:pRg st="0" end="0"/>
                                            </p:txEl>
                                          </p:spTgt>
                                        </p:tgtEl>
                                      </p:cBhvr>
                                    </p:animEffect>
                                  </p:childTnLst>
                                </p:cTn>
                              </p:par>
                            </p:childTnLst>
                          </p:cTn>
                        </p:par>
                        <p:par>
                          <p:cTn id="72" fill="hold">
                            <p:stCondLst>
                              <p:cond delay="4250"/>
                            </p:stCondLst>
                            <p:childTnLst>
                              <p:par>
                                <p:cTn id="73" presetID="10" presetClass="entr" presetSubtype="0" fill="hold" nodeType="afterEffect">
                                  <p:stCondLst>
                                    <p:cond delay="0"/>
                                  </p:stCondLst>
                                  <p:childTnLst>
                                    <p:set>
                                      <p:cBhvr>
                                        <p:cTn id="74" dur="1" fill="hold">
                                          <p:stCondLst>
                                            <p:cond delay="0"/>
                                          </p:stCondLst>
                                        </p:cTn>
                                        <p:tgtEl>
                                          <p:spTgt spid="41">
                                            <p:txEl>
                                              <p:pRg st="1" end="1"/>
                                            </p:txEl>
                                          </p:spTgt>
                                        </p:tgtEl>
                                        <p:attrNameLst>
                                          <p:attrName>style.visibility</p:attrName>
                                        </p:attrNameLst>
                                      </p:cBhvr>
                                      <p:to>
                                        <p:strVal val="visible"/>
                                      </p:to>
                                    </p:set>
                                    <p:animEffect transition="in" filter="fade">
                                      <p:cBhvr>
                                        <p:cTn id="75" dur="250"/>
                                        <p:tgtEl>
                                          <p:spTgt spid="41">
                                            <p:txEl>
                                              <p:pRg st="1" end="1"/>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41">
                                            <p:txEl>
                                              <p:pRg st="2" end="2"/>
                                            </p:txEl>
                                          </p:spTgt>
                                        </p:tgtEl>
                                        <p:attrNameLst>
                                          <p:attrName>style.visibility</p:attrName>
                                        </p:attrNameLst>
                                      </p:cBhvr>
                                      <p:to>
                                        <p:strVal val="visible"/>
                                      </p:to>
                                    </p:set>
                                    <p:animEffect transition="in" filter="fade">
                                      <p:cBhvr>
                                        <p:cTn id="79" dur="250"/>
                                        <p:tgtEl>
                                          <p:spTgt spid="41">
                                            <p:txEl>
                                              <p:pRg st="2" end="2"/>
                                            </p:txEl>
                                          </p:spTgt>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41">
                                            <p:txEl>
                                              <p:pRg st="3" end="3"/>
                                            </p:txEl>
                                          </p:spTgt>
                                        </p:tgtEl>
                                        <p:attrNameLst>
                                          <p:attrName>style.visibility</p:attrName>
                                        </p:attrNameLst>
                                      </p:cBhvr>
                                      <p:to>
                                        <p:strVal val="visible"/>
                                      </p:to>
                                    </p:set>
                                    <p:animEffect transition="in" filter="fade">
                                      <p:cBhvr>
                                        <p:cTn id="83" dur="250"/>
                                        <p:tgtEl>
                                          <p:spTgt spid="41">
                                            <p:txEl>
                                              <p:pRg st="3" end="3"/>
                                            </p:txEl>
                                          </p:spTgt>
                                        </p:tgtEl>
                                      </p:cBhvr>
                                    </p:animEffect>
                                  </p:childTnLst>
                                </p:cTn>
                              </p:par>
                            </p:childTnLst>
                          </p:cTn>
                        </p:par>
                        <p:par>
                          <p:cTn id="84" fill="hold">
                            <p:stCondLst>
                              <p:cond delay="5000"/>
                            </p:stCondLst>
                            <p:childTnLst>
                              <p:par>
                                <p:cTn id="85" presetID="10" presetClass="entr" presetSubtype="0" fill="hold" nodeType="afterEffect">
                                  <p:stCondLst>
                                    <p:cond delay="0"/>
                                  </p:stCondLst>
                                  <p:childTnLst>
                                    <p:set>
                                      <p:cBhvr>
                                        <p:cTn id="86" dur="1" fill="hold">
                                          <p:stCondLst>
                                            <p:cond delay="0"/>
                                          </p:stCondLst>
                                        </p:cTn>
                                        <p:tgtEl>
                                          <p:spTgt spid="41">
                                            <p:txEl>
                                              <p:pRg st="4" end="4"/>
                                            </p:txEl>
                                          </p:spTgt>
                                        </p:tgtEl>
                                        <p:attrNameLst>
                                          <p:attrName>style.visibility</p:attrName>
                                        </p:attrNameLst>
                                      </p:cBhvr>
                                      <p:to>
                                        <p:strVal val="visible"/>
                                      </p:to>
                                    </p:set>
                                    <p:animEffect transition="in" filter="fade">
                                      <p:cBhvr>
                                        <p:cTn id="87" dur="250"/>
                                        <p:tgtEl>
                                          <p:spTgt spid="41">
                                            <p:txEl>
                                              <p:pRg st="4" end="4"/>
                                            </p:txEl>
                                          </p:spTgt>
                                        </p:tgtEl>
                                      </p:cBhvr>
                                    </p:animEffect>
                                  </p:childTnLst>
                                </p:cTn>
                              </p:par>
                            </p:childTnLst>
                          </p:cTn>
                        </p:par>
                        <p:par>
                          <p:cTn id="88" fill="hold">
                            <p:stCondLst>
                              <p:cond delay="5250"/>
                            </p:stCondLst>
                            <p:childTnLst>
                              <p:par>
                                <p:cTn id="89" presetID="10" presetClass="entr" presetSubtype="0" fill="hold" nodeType="afterEffect">
                                  <p:stCondLst>
                                    <p:cond delay="0"/>
                                  </p:stCondLst>
                                  <p:childTnLst>
                                    <p:set>
                                      <p:cBhvr>
                                        <p:cTn id="90" dur="1" fill="hold">
                                          <p:stCondLst>
                                            <p:cond delay="0"/>
                                          </p:stCondLst>
                                        </p:cTn>
                                        <p:tgtEl>
                                          <p:spTgt spid="41">
                                            <p:txEl>
                                              <p:pRg st="5" end="5"/>
                                            </p:txEl>
                                          </p:spTgt>
                                        </p:tgtEl>
                                        <p:attrNameLst>
                                          <p:attrName>style.visibility</p:attrName>
                                        </p:attrNameLst>
                                      </p:cBhvr>
                                      <p:to>
                                        <p:strVal val="visible"/>
                                      </p:to>
                                    </p:set>
                                    <p:animEffect transition="in" filter="fade">
                                      <p:cBhvr>
                                        <p:cTn id="91" dur="250"/>
                                        <p:tgtEl>
                                          <p:spTgt spid="41">
                                            <p:txEl>
                                              <p:pRg st="5" end="5"/>
                                            </p:txEl>
                                          </p:spTgt>
                                        </p:tgtEl>
                                      </p:cBhvr>
                                    </p:animEffect>
                                  </p:childTnLst>
                                </p:cTn>
                              </p:par>
                            </p:childTnLst>
                          </p:cTn>
                        </p:par>
                        <p:par>
                          <p:cTn id="92" fill="hold">
                            <p:stCondLst>
                              <p:cond delay="5500"/>
                            </p:stCondLst>
                            <p:childTnLst>
                              <p:par>
                                <p:cTn id="93" presetID="22" presetClass="entr" presetSubtype="2"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right)">
                                      <p:cBhvr>
                                        <p:cTn id="95" dur="250"/>
                                        <p:tgtEl>
                                          <p:spTgt spid="33"/>
                                        </p:tgtEl>
                                      </p:cBhvr>
                                    </p:animEffect>
                                  </p:childTnLst>
                                </p:cTn>
                              </p:par>
                            </p:childTnLst>
                          </p:cTn>
                        </p:par>
                        <p:par>
                          <p:cTn id="96" fill="hold">
                            <p:stCondLst>
                              <p:cond delay="5750"/>
                            </p:stCondLst>
                            <p:childTnLst>
                              <p:par>
                                <p:cTn id="97" presetID="22" presetClass="entr" presetSubtype="2"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250"/>
                                        <p:tgtEl>
                                          <p:spTgt spid="29"/>
                                        </p:tgtEl>
                                      </p:cBhvr>
                                    </p:animEffect>
                                  </p:childTnLst>
                                </p:cTn>
                              </p:par>
                            </p:childTnLst>
                          </p:cTn>
                        </p:par>
                        <p:par>
                          <p:cTn id="100" fill="hold">
                            <p:stCondLst>
                              <p:cond delay="6000"/>
                            </p:stCondLst>
                            <p:childTnLst>
                              <p:par>
                                <p:cTn id="101" presetID="10" presetClass="entr" presetSubtype="0" fill="hold" nodeType="afterEffect">
                                  <p:stCondLst>
                                    <p:cond delay="0"/>
                                  </p:stCondLst>
                                  <p:childTnLst>
                                    <p:set>
                                      <p:cBhvr>
                                        <p:cTn id="102" dur="1" fill="hold">
                                          <p:stCondLst>
                                            <p:cond delay="0"/>
                                          </p:stCondLst>
                                        </p:cTn>
                                        <p:tgtEl>
                                          <p:spTgt spid="39">
                                            <p:txEl>
                                              <p:pRg st="0" end="0"/>
                                            </p:txEl>
                                          </p:spTgt>
                                        </p:tgtEl>
                                        <p:attrNameLst>
                                          <p:attrName>style.visibility</p:attrName>
                                        </p:attrNameLst>
                                      </p:cBhvr>
                                      <p:to>
                                        <p:strVal val="visible"/>
                                      </p:to>
                                    </p:set>
                                    <p:animEffect transition="in" filter="fade">
                                      <p:cBhvr>
                                        <p:cTn id="103" dur="250"/>
                                        <p:tgtEl>
                                          <p:spTgt spid="39">
                                            <p:txEl>
                                              <p:pRg st="0" end="0"/>
                                            </p:txEl>
                                          </p:spTgt>
                                        </p:tgtEl>
                                      </p:cBhvr>
                                    </p:animEffect>
                                  </p:childTnLst>
                                </p:cTn>
                              </p:par>
                            </p:childTnLst>
                          </p:cTn>
                        </p:par>
                        <p:par>
                          <p:cTn id="104" fill="hold">
                            <p:stCondLst>
                              <p:cond delay="6250"/>
                            </p:stCondLst>
                            <p:childTnLst>
                              <p:par>
                                <p:cTn id="105" presetID="10" presetClass="entr" presetSubtype="0" fill="hold" nodeType="afterEffect">
                                  <p:stCondLst>
                                    <p:cond delay="0"/>
                                  </p:stCondLst>
                                  <p:childTnLst>
                                    <p:set>
                                      <p:cBhvr>
                                        <p:cTn id="106" dur="1" fill="hold">
                                          <p:stCondLst>
                                            <p:cond delay="0"/>
                                          </p:stCondLst>
                                        </p:cTn>
                                        <p:tgtEl>
                                          <p:spTgt spid="39">
                                            <p:txEl>
                                              <p:pRg st="1" end="1"/>
                                            </p:txEl>
                                          </p:spTgt>
                                        </p:tgtEl>
                                        <p:attrNameLst>
                                          <p:attrName>style.visibility</p:attrName>
                                        </p:attrNameLst>
                                      </p:cBhvr>
                                      <p:to>
                                        <p:strVal val="visible"/>
                                      </p:to>
                                    </p:set>
                                    <p:animEffect transition="in" filter="fade">
                                      <p:cBhvr>
                                        <p:cTn id="107" dur="250"/>
                                        <p:tgtEl>
                                          <p:spTgt spid="39">
                                            <p:txEl>
                                              <p:pRg st="1" end="1"/>
                                            </p:txEl>
                                          </p:spTgt>
                                        </p:tgtEl>
                                      </p:cBhvr>
                                    </p:animEffect>
                                  </p:childTnLst>
                                </p:cTn>
                              </p:par>
                            </p:childTnLst>
                          </p:cTn>
                        </p:par>
                        <p:par>
                          <p:cTn id="108" fill="hold">
                            <p:stCondLst>
                              <p:cond delay="6500"/>
                            </p:stCondLst>
                            <p:childTnLst>
                              <p:par>
                                <p:cTn id="109" presetID="10" presetClass="entr" presetSubtype="0" fill="hold" nodeType="afterEffect">
                                  <p:stCondLst>
                                    <p:cond delay="0"/>
                                  </p:stCondLst>
                                  <p:childTnLst>
                                    <p:set>
                                      <p:cBhvr>
                                        <p:cTn id="110" dur="1" fill="hold">
                                          <p:stCondLst>
                                            <p:cond delay="0"/>
                                          </p:stCondLst>
                                        </p:cTn>
                                        <p:tgtEl>
                                          <p:spTgt spid="39">
                                            <p:txEl>
                                              <p:pRg st="2" end="2"/>
                                            </p:txEl>
                                          </p:spTgt>
                                        </p:tgtEl>
                                        <p:attrNameLst>
                                          <p:attrName>style.visibility</p:attrName>
                                        </p:attrNameLst>
                                      </p:cBhvr>
                                      <p:to>
                                        <p:strVal val="visible"/>
                                      </p:to>
                                    </p:set>
                                    <p:animEffect transition="in" filter="fade">
                                      <p:cBhvr>
                                        <p:cTn id="111" dur="250"/>
                                        <p:tgtEl>
                                          <p:spTgt spid="39">
                                            <p:txEl>
                                              <p:pRg st="2" end="2"/>
                                            </p:txEl>
                                          </p:spTgt>
                                        </p:tgtEl>
                                      </p:cBhvr>
                                    </p:animEffect>
                                  </p:childTnLst>
                                </p:cTn>
                              </p:par>
                            </p:childTnLst>
                          </p:cTn>
                        </p:par>
                        <p:par>
                          <p:cTn id="112" fill="hold">
                            <p:stCondLst>
                              <p:cond delay="6750"/>
                            </p:stCondLst>
                            <p:childTnLst>
                              <p:par>
                                <p:cTn id="113" presetID="10" presetClass="entr" presetSubtype="0" fill="hold" nodeType="afterEffect">
                                  <p:stCondLst>
                                    <p:cond delay="0"/>
                                  </p:stCondLst>
                                  <p:childTnLst>
                                    <p:set>
                                      <p:cBhvr>
                                        <p:cTn id="114" dur="1" fill="hold">
                                          <p:stCondLst>
                                            <p:cond delay="0"/>
                                          </p:stCondLst>
                                        </p:cTn>
                                        <p:tgtEl>
                                          <p:spTgt spid="39">
                                            <p:txEl>
                                              <p:pRg st="3" end="3"/>
                                            </p:txEl>
                                          </p:spTgt>
                                        </p:tgtEl>
                                        <p:attrNameLst>
                                          <p:attrName>style.visibility</p:attrName>
                                        </p:attrNameLst>
                                      </p:cBhvr>
                                      <p:to>
                                        <p:strVal val="visible"/>
                                      </p:to>
                                    </p:set>
                                    <p:animEffect transition="in" filter="fade">
                                      <p:cBhvr>
                                        <p:cTn id="115" dur="250"/>
                                        <p:tgtEl>
                                          <p:spTgt spid="39">
                                            <p:txEl>
                                              <p:pRg st="3" end="3"/>
                                            </p:txEl>
                                          </p:spTgt>
                                        </p:tgtEl>
                                      </p:cBhvr>
                                    </p:animEffect>
                                  </p:childTnLst>
                                </p:cTn>
                              </p:par>
                            </p:childTnLst>
                          </p:cTn>
                        </p:par>
                        <p:par>
                          <p:cTn id="116" fill="hold">
                            <p:stCondLst>
                              <p:cond delay="7000"/>
                            </p:stCondLst>
                            <p:childTnLst>
                              <p:par>
                                <p:cTn id="117" presetID="10" presetClass="entr" presetSubtype="0" fill="hold" nodeType="afterEffect">
                                  <p:stCondLst>
                                    <p:cond delay="0"/>
                                  </p:stCondLst>
                                  <p:childTnLst>
                                    <p:set>
                                      <p:cBhvr>
                                        <p:cTn id="118" dur="1" fill="hold">
                                          <p:stCondLst>
                                            <p:cond delay="0"/>
                                          </p:stCondLst>
                                        </p:cTn>
                                        <p:tgtEl>
                                          <p:spTgt spid="39">
                                            <p:txEl>
                                              <p:pRg st="4" end="4"/>
                                            </p:txEl>
                                          </p:spTgt>
                                        </p:tgtEl>
                                        <p:attrNameLst>
                                          <p:attrName>style.visibility</p:attrName>
                                        </p:attrNameLst>
                                      </p:cBhvr>
                                      <p:to>
                                        <p:strVal val="visible"/>
                                      </p:to>
                                    </p:set>
                                    <p:animEffect transition="in" filter="fade">
                                      <p:cBhvr>
                                        <p:cTn id="119" dur="250"/>
                                        <p:tgtEl>
                                          <p:spTgt spid="39">
                                            <p:txEl>
                                              <p:pRg st="4" end="4"/>
                                            </p:txEl>
                                          </p:spTgt>
                                        </p:tgtEl>
                                      </p:cBhvr>
                                    </p:animEffect>
                                  </p:childTnLst>
                                </p:cTn>
                              </p:par>
                            </p:childTnLst>
                          </p:cTn>
                        </p:par>
                        <p:par>
                          <p:cTn id="120" fill="hold">
                            <p:stCondLst>
                              <p:cond delay="7250"/>
                            </p:stCondLst>
                            <p:childTnLst>
                              <p:par>
                                <p:cTn id="121" presetID="10" presetClass="entr" presetSubtype="0" fill="hold" nodeType="afterEffect">
                                  <p:stCondLst>
                                    <p:cond delay="0"/>
                                  </p:stCondLst>
                                  <p:childTnLst>
                                    <p:set>
                                      <p:cBhvr>
                                        <p:cTn id="122" dur="1" fill="hold">
                                          <p:stCondLst>
                                            <p:cond delay="0"/>
                                          </p:stCondLst>
                                        </p:cTn>
                                        <p:tgtEl>
                                          <p:spTgt spid="39">
                                            <p:txEl>
                                              <p:pRg st="5" end="5"/>
                                            </p:txEl>
                                          </p:spTgt>
                                        </p:tgtEl>
                                        <p:attrNameLst>
                                          <p:attrName>style.visibility</p:attrName>
                                        </p:attrNameLst>
                                      </p:cBhvr>
                                      <p:to>
                                        <p:strVal val="visible"/>
                                      </p:to>
                                    </p:set>
                                    <p:animEffect transition="in" filter="fade">
                                      <p:cBhvr>
                                        <p:cTn id="123" dur="250"/>
                                        <p:tgtEl>
                                          <p:spTgt spid="39">
                                            <p:txEl>
                                              <p:pRg st="5" end="5"/>
                                            </p:txEl>
                                          </p:spTgt>
                                        </p:tgtEl>
                                      </p:cBhvr>
                                    </p:animEffect>
                                  </p:childTnLst>
                                </p:cTn>
                              </p:par>
                            </p:childTnLst>
                          </p:cTn>
                        </p:par>
                        <p:par>
                          <p:cTn id="124" fill="hold">
                            <p:stCondLst>
                              <p:cond delay="7500"/>
                            </p:stCondLst>
                            <p:childTnLst>
                              <p:par>
                                <p:cTn id="125" presetID="10" presetClass="entr" presetSubtype="0" fill="hold" nodeType="afterEffect">
                                  <p:stCondLst>
                                    <p:cond delay="0"/>
                                  </p:stCondLst>
                                  <p:childTnLst>
                                    <p:set>
                                      <p:cBhvr>
                                        <p:cTn id="126" dur="1" fill="hold">
                                          <p:stCondLst>
                                            <p:cond delay="0"/>
                                          </p:stCondLst>
                                        </p:cTn>
                                        <p:tgtEl>
                                          <p:spTgt spid="39">
                                            <p:txEl>
                                              <p:pRg st="6" end="6"/>
                                            </p:txEl>
                                          </p:spTgt>
                                        </p:tgtEl>
                                        <p:attrNameLst>
                                          <p:attrName>style.visibility</p:attrName>
                                        </p:attrNameLst>
                                      </p:cBhvr>
                                      <p:to>
                                        <p:strVal val="visible"/>
                                      </p:to>
                                    </p:set>
                                    <p:animEffect transition="in" filter="fade">
                                      <p:cBhvr>
                                        <p:cTn id="127" dur="250"/>
                                        <p:tgtEl>
                                          <p:spTgt spid="39">
                                            <p:txEl>
                                              <p:pRg st="6" end="6"/>
                                            </p:txEl>
                                          </p:spTgt>
                                        </p:tgtEl>
                                      </p:cBhvr>
                                    </p:animEffect>
                                  </p:childTnLst>
                                </p:cTn>
                              </p:par>
                            </p:childTnLst>
                          </p:cTn>
                        </p:par>
                        <p:par>
                          <p:cTn id="128" fill="hold">
                            <p:stCondLst>
                              <p:cond delay="7750"/>
                            </p:stCondLst>
                            <p:childTnLst>
                              <p:par>
                                <p:cTn id="129" presetID="10" presetClass="entr" presetSubtype="0" fill="hold" nodeType="afterEffect">
                                  <p:stCondLst>
                                    <p:cond delay="0"/>
                                  </p:stCondLst>
                                  <p:childTnLst>
                                    <p:set>
                                      <p:cBhvr>
                                        <p:cTn id="130" dur="1" fill="hold">
                                          <p:stCondLst>
                                            <p:cond delay="0"/>
                                          </p:stCondLst>
                                        </p:cTn>
                                        <p:tgtEl>
                                          <p:spTgt spid="39">
                                            <p:txEl>
                                              <p:pRg st="7" end="7"/>
                                            </p:txEl>
                                          </p:spTgt>
                                        </p:tgtEl>
                                        <p:attrNameLst>
                                          <p:attrName>style.visibility</p:attrName>
                                        </p:attrNameLst>
                                      </p:cBhvr>
                                      <p:to>
                                        <p:strVal val="visible"/>
                                      </p:to>
                                    </p:set>
                                    <p:animEffect transition="in" filter="fade">
                                      <p:cBhvr>
                                        <p:cTn id="131" dur="250"/>
                                        <p:tgtEl>
                                          <p:spTgt spid="39">
                                            <p:txEl>
                                              <p:pRg st="7" end="7"/>
                                            </p:txEl>
                                          </p:spTgt>
                                        </p:tgtEl>
                                      </p:cBhvr>
                                    </p:animEffect>
                                  </p:childTnLst>
                                </p:cTn>
                              </p:par>
                            </p:childTnLst>
                          </p:cTn>
                        </p:par>
                        <p:par>
                          <p:cTn id="132" fill="hold">
                            <p:stCondLst>
                              <p:cond delay="8000"/>
                            </p:stCondLst>
                            <p:childTnLst>
                              <p:par>
                                <p:cTn id="133" presetID="10" presetClass="entr" presetSubtype="0" fill="hold" nodeType="afterEffect">
                                  <p:stCondLst>
                                    <p:cond delay="0"/>
                                  </p:stCondLst>
                                  <p:childTnLst>
                                    <p:set>
                                      <p:cBhvr>
                                        <p:cTn id="134" dur="1" fill="hold">
                                          <p:stCondLst>
                                            <p:cond delay="0"/>
                                          </p:stCondLst>
                                        </p:cTn>
                                        <p:tgtEl>
                                          <p:spTgt spid="42">
                                            <p:txEl>
                                              <p:pRg st="0" end="0"/>
                                            </p:txEl>
                                          </p:spTgt>
                                        </p:tgtEl>
                                        <p:attrNameLst>
                                          <p:attrName>style.visibility</p:attrName>
                                        </p:attrNameLst>
                                      </p:cBhvr>
                                      <p:to>
                                        <p:strVal val="visible"/>
                                      </p:to>
                                    </p:set>
                                    <p:animEffect transition="in" filter="fade">
                                      <p:cBhvr>
                                        <p:cTn id="135" dur="250"/>
                                        <p:tgtEl>
                                          <p:spTgt spid="42">
                                            <p:txEl>
                                              <p:pRg st="0" end="0"/>
                                            </p:txEl>
                                          </p:spTgt>
                                        </p:tgtEl>
                                      </p:cBhvr>
                                    </p:animEffect>
                                  </p:childTnLst>
                                </p:cTn>
                              </p:par>
                            </p:childTnLst>
                          </p:cTn>
                        </p:par>
                        <p:par>
                          <p:cTn id="136" fill="hold">
                            <p:stCondLst>
                              <p:cond delay="8250"/>
                            </p:stCondLst>
                            <p:childTnLst>
                              <p:par>
                                <p:cTn id="137" presetID="10" presetClass="entr" presetSubtype="0" fill="hold" nodeType="afterEffect">
                                  <p:stCondLst>
                                    <p:cond delay="0"/>
                                  </p:stCondLst>
                                  <p:childTnLst>
                                    <p:set>
                                      <p:cBhvr>
                                        <p:cTn id="138" dur="1" fill="hold">
                                          <p:stCondLst>
                                            <p:cond delay="0"/>
                                          </p:stCondLst>
                                        </p:cTn>
                                        <p:tgtEl>
                                          <p:spTgt spid="42">
                                            <p:txEl>
                                              <p:pRg st="1" end="1"/>
                                            </p:txEl>
                                          </p:spTgt>
                                        </p:tgtEl>
                                        <p:attrNameLst>
                                          <p:attrName>style.visibility</p:attrName>
                                        </p:attrNameLst>
                                      </p:cBhvr>
                                      <p:to>
                                        <p:strVal val="visible"/>
                                      </p:to>
                                    </p:set>
                                    <p:animEffect transition="in" filter="fade">
                                      <p:cBhvr>
                                        <p:cTn id="139" dur="250"/>
                                        <p:tgtEl>
                                          <p:spTgt spid="42">
                                            <p:txEl>
                                              <p:pRg st="1" end="1"/>
                                            </p:txEl>
                                          </p:spTgt>
                                        </p:tgtEl>
                                      </p:cBhvr>
                                    </p:animEffect>
                                  </p:childTnLst>
                                </p:cTn>
                              </p:par>
                            </p:childTnLst>
                          </p:cTn>
                        </p:par>
                        <p:par>
                          <p:cTn id="140" fill="hold">
                            <p:stCondLst>
                              <p:cond delay="8500"/>
                            </p:stCondLst>
                            <p:childTnLst>
                              <p:par>
                                <p:cTn id="141" presetID="10" presetClass="entr" presetSubtype="0" fill="hold" nodeType="afterEffect">
                                  <p:stCondLst>
                                    <p:cond delay="0"/>
                                  </p:stCondLst>
                                  <p:childTnLst>
                                    <p:set>
                                      <p:cBhvr>
                                        <p:cTn id="142" dur="1" fill="hold">
                                          <p:stCondLst>
                                            <p:cond delay="0"/>
                                          </p:stCondLst>
                                        </p:cTn>
                                        <p:tgtEl>
                                          <p:spTgt spid="42">
                                            <p:txEl>
                                              <p:pRg st="2" end="2"/>
                                            </p:txEl>
                                          </p:spTgt>
                                        </p:tgtEl>
                                        <p:attrNameLst>
                                          <p:attrName>style.visibility</p:attrName>
                                        </p:attrNameLst>
                                      </p:cBhvr>
                                      <p:to>
                                        <p:strVal val="visible"/>
                                      </p:to>
                                    </p:set>
                                    <p:animEffect transition="in" filter="fade">
                                      <p:cBhvr>
                                        <p:cTn id="143" dur="25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C6E5A-C9B0-4F4F-923E-02149C6AD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pic>
        <p:nvPicPr>
          <p:cNvPr id="2" name="Picture 1">
            <a:extLst>
              <a:ext uri="{FF2B5EF4-FFF2-40B4-BE49-F238E27FC236}">
                <a16:creationId xmlns:a16="http://schemas.microsoft.com/office/drawing/2014/main" id="{8B6EC70A-5F52-459A-B7E6-0B9C49F48D67}"/>
              </a:ext>
            </a:extLst>
          </p:cNvPr>
          <p:cNvPicPr>
            <a:picLocks noChangeAspect="1"/>
          </p:cNvPicPr>
          <p:nvPr/>
        </p:nvPicPr>
        <p:blipFill>
          <a:blip r:embed="rId4"/>
          <a:stretch>
            <a:fillRect/>
          </a:stretch>
        </p:blipFill>
        <p:spPr>
          <a:xfrm>
            <a:off x="3452812" y="1790700"/>
            <a:ext cx="5286375" cy="4267200"/>
          </a:xfrm>
          <a:prstGeom prst="rect">
            <a:avLst/>
          </a:prstGeom>
          <a:ln w="19050">
            <a:solidFill>
              <a:schemeClr val="tx1"/>
            </a:solidFill>
          </a:ln>
        </p:spPr>
      </p:pic>
      <p:sp>
        <p:nvSpPr>
          <p:cNvPr id="8" name="Title 2">
            <a:extLst>
              <a:ext uri="{FF2B5EF4-FFF2-40B4-BE49-F238E27FC236}">
                <a16:creationId xmlns:a16="http://schemas.microsoft.com/office/drawing/2014/main" id="{9BDC4D2A-71A4-490E-AB73-5A37A9F9456E}"/>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Custom Notifications</a:t>
            </a:r>
          </a:p>
        </p:txBody>
      </p:sp>
    </p:spTree>
    <p:extLst>
      <p:ext uri="{BB962C8B-B14F-4D97-AF65-F5344CB8AC3E}">
        <p14:creationId xmlns:p14="http://schemas.microsoft.com/office/powerpoint/2010/main" val="3586701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7675B-76C7-4B2E-8E15-04C2A268F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37" y="1600200"/>
            <a:ext cx="9945125" cy="4915585"/>
          </a:xfrm>
          <a:prstGeom prst="rect">
            <a:avLst/>
          </a:prstGeom>
          <a:ln>
            <a:solidFill>
              <a:schemeClr val="accent1"/>
            </a:solidFill>
          </a:ln>
          <a:effectLst>
            <a:glow rad="63500">
              <a:schemeClr val="accent1">
                <a:satMod val="175000"/>
                <a:alpha val="40000"/>
              </a:schemeClr>
            </a:glow>
            <a:reflection blurRad="6350" stA="50000" endA="275" endPos="40000" dist="101600" dir="5400000" sy="-100000" algn="bl" rotWithShape="0"/>
          </a:effectLst>
        </p:spPr>
      </p:pic>
      <p:sp>
        <p:nvSpPr>
          <p:cNvPr id="4" name="Title 1">
            <a:extLst>
              <a:ext uri="{FF2B5EF4-FFF2-40B4-BE49-F238E27FC236}">
                <a16:creationId xmlns:a16="http://schemas.microsoft.com/office/drawing/2014/main" id="{83AC88A9-3E1C-4595-885F-F9A457B5B96C}"/>
              </a:ext>
            </a:extLst>
          </p:cNvPr>
          <p:cNvSpPr txBox="1">
            <a:spLocks/>
          </p:cNvSpPr>
          <p:nvPr/>
        </p:nvSpPr>
        <p:spPr>
          <a:xfrm>
            <a:off x="838200" y="609600"/>
            <a:ext cx="105156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Timeline Preview</a:t>
            </a:r>
          </a:p>
        </p:txBody>
      </p:sp>
    </p:spTree>
    <p:extLst>
      <p:ext uri="{BB962C8B-B14F-4D97-AF65-F5344CB8AC3E}">
        <p14:creationId xmlns:p14="http://schemas.microsoft.com/office/powerpoint/2010/main" val="6968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282599D1-8A46-423C-BE96-44AD29B09532" descr="image1.png">
            <a:extLst>
              <a:ext uri="{FF2B5EF4-FFF2-40B4-BE49-F238E27FC236}">
                <a16:creationId xmlns:a16="http://schemas.microsoft.com/office/drawing/2014/main" id="{17716F17-69AA-452A-AF19-4C9E2FB31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65" y="1716209"/>
            <a:ext cx="2710520" cy="483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282599D1-8A46-423C-BE96-44AD29B09532">
            <a:extLst>
              <a:ext uri="{FF2B5EF4-FFF2-40B4-BE49-F238E27FC236}">
                <a16:creationId xmlns:a16="http://schemas.microsoft.com/office/drawing/2014/main" id="{56BBC374-E259-4EEA-9D7D-E92074D241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45515" y="1720585"/>
            <a:ext cx="2710520" cy="4828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EA81D01-C889-40D9-8831-3337708CF78F}"/>
              </a:ext>
            </a:extLst>
          </p:cNvPr>
          <p:cNvSpPr txBox="1">
            <a:spLocks/>
          </p:cNvSpPr>
          <p:nvPr/>
        </p:nvSpPr>
        <p:spPr>
          <a:xfrm>
            <a:off x="838200" y="1524000"/>
            <a:ext cx="10515600" cy="654475"/>
          </a:xfrm>
          <a:prstGeom prst="rect">
            <a:avLst/>
          </a:prstGeom>
        </p:spPr>
        <p:txBody>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dirty="0">
                <a:solidFill>
                  <a:srgbClr val="15C2F5"/>
                </a:solidFill>
              </a:rPr>
              <a:t>Timeline Items</a:t>
            </a:r>
          </a:p>
        </p:txBody>
      </p:sp>
      <p:sp>
        <p:nvSpPr>
          <p:cNvPr id="6" name="Content Placeholder 2">
            <a:extLst>
              <a:ext uri="{FF2B5EF4-FFF2-40B4-BE49-F238E27FC236}">
                <a16:creationId xmlns:a16="http://schemas.microsoft.com/office/drawing/2014/main" id="{C8AFD65C-BA4E-4CB9-A3A7-595322443593}"/>
              </a:ext>
            </a:extLst>
          </p:cNvPr>
          <p:cNvSpPr txBox="1">
            <a:spLocks/>
          </p:cNvSpPr>
          <p:nvPr/>
        </p:nvSpPr>
        <p:spPr>
          <a:xfrm>
            <a:off x="2701640" y="2490656"/>
            <a:ext cx="6729152" cy="421494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Job / Ticket Created</a:t>
            </a:r>
          </a:p>
          <a:p>
            <a:pPr lvl="1"/>
            <a:r>
              <a:rPr lang="en-US" dirty="0"/>
              <a:t>Service Coordinator / Project Manger Details</a:t>
            </a:r>
          </a:p>
          <a:p>
            <a:pPr lvl="1"/>
            <a:r>
              <a:rPr lang="en-US" dirty="0"/>
              <a:t>Appointment Created</a:t>
            </a:r>
          </a:p>
          <a:p>
            <a:pPr lvl="1"/>
            <a:r>
              <a:rPr lang="en-US" dirty="0"/>
              <a:t>Appointment Scheduled</a:t>
            </a:r>
          </a:p>
          <a:p>
            <a:pPr lvl="2"/>
            <a:r>
              <a:rPr lang="en-US" dirty="0"/>
              <a:t>Confirm / Cancel Buttons</a:t>
            </a:r>
          </a:p>
          <a:p>
            <a:pPr lvl="1"/>
            <a:r>
              <a:rPr lang="en-US" dirty="0"/>
              <a:t>Job / Ticket Notes</a:t>
            </a:r>
          </a:p>
          <a:p>
            <a:pPr lvl="1"/>
            <a:r>
              <a:rPr lang="en-US" dirty="0"/>
              <a:t>Documents / Photos</a:t>
            </a:r>
          </a:p>
          <a:p>
            <a:pPr lvl="1"/>
            <a:r>
              <a:rPr lang="en-US" dirty="0"/>
              <a:t>Survey Request</a:t>
            </a:r>
          </a:p>
          <a:p>
            <a:pPr lvl="1"/>
            <a:r>
              <a:rPr lang="en-US" dirty="0"/>
              <a:t>Invoice</a:t>
            </a:r>
          </a:p>
          <a:p>
            <a:pPr lvl="2"/>
            <a:r>
              <a:rPr lang="en-US" dirty="0"/>
              <a:t>Pay Now via SedonaWeb</a:t>
            </a:r>
          </a:p>
          <a:p>
            <a:pPr lvl="1"/>
            <a:r>
              <a:rPr lang="en-US" dirty="0"/>
              <a:t>Add Comment</a:t>
            </a:r>
          </a:p>
          <a:p>
            <a:pPr lvl="1"/>
            <a:endParaRPr lang="en-US" dirty="0"/>
          </a:p>
          <a:p>
            <a:pPr lvl="1"/>
            <a:r>
              <a:rPr lang="en-US" dirty="0"/>
              <a:t>Custom Modules Available</a:t>
            </a:r>
          </a:p>
        </p:txBody>
      </p:sp>
    </p:spTree>
    <p:extLst>
      <p:ext uri="{BB962C8B-B14F-4D97-AF65-F5344CB8AC3E}">
        <p14:creationId xmlns:p14="http://schemas.microsoft.com/office/powerpoint/2010/main" val="30225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07131-9C91-4A2D-A3BA-F933E630737E}"/>
              </a:ext>
            </a:extLst>
          </p:cNvPr>
          <p:cNvSpPr>
            <a:spLocks noGrp="1"/>
          </p:cNvSpPr>
          <p:nvPr>
            <p:ph type="title"/>
          </p:nvPr>
        </p:nvSpPr>
        <p:spPr/>
        <p:txBody>
          <a:bodyPr>
            <a:normAutofit/>
          </a:bodyPr>
          <a:lstStyle/>
          <a:p>
            <a:r>
              <a:rPr lang="en-US" sz="4800" dirty="0"/>
              <a:t>Questions &amp; Feedback</a:t>
            </a:r>
            <a:endParaRPr lang="en-US" dirty="0"/>
          </a:p>
        </p:txBody>
      </p:sp>
    </p:spTree>
    <p:extLst>
      <p:ext uri="{BB962C8B-B14F-4D97-AF65-F5344CB8AC3E}">
        <p14:creationId xmlns:p14="http://schemas.microsoft.com/office/powerpoint/2010/main" val="331178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
        <p:nvSpPr>
          <p:cNvPr id="2" name="Text Placeholder 1">
            <a:extLst>
              <a:ext uri="{FF2B5EF4-FFF2-40B4-BE49-F238E27FC236}">
                <a16:creationId xmlns:a16="http://schemas.microsoft.com/office/drawing/2014/main" id="{EC463AE1-D64E-4753-8BFF-C7156FD96795}"/>
              </a:ext>
            </a:extLst>
          </p:cNvPr>
          <p:cNvSpPr>
            <a:spLocks noGrp="1"/>
          </p:cNvSpPr>
          <p:nvPr>
            <p:ph type="body" idx="1"/>
          </p:nvPr>
        </p:nvSpPr>
        <p:spPr/>
        <p:txBody>
          <a:bodyPr>
            <a:normAutofit/>
          </a:bodyPr>
          <a:lstStyle/>
          <a:p>
            <a:r>
              <a:rPr lang="en-US" sz="4000" dirty="0"/>
              <a:t>And how does it help our Business?</a:t>
            </a:r>
          </a:p>
        </p:txBody>
      </p:sp>
    </p:spTree>
    <p:extLst>
      <p:ext uri="{BB962C8B-B14F-4D97-AF65-F5344CB8AC3E}">
        <p14:creationId xmlns:p14="http://schemas.microsoft.com/office/powerpoint/2010/main" val="1459912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76200"/>
            <a:ext cx="10515600" cy="1325563"/>
          </a:xfrm>
        </p:spPr>
        <p:txBody>
          <a:body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
        <p:nvSpPr>
          <p:cNvPr id="4" name="Rounded Rectangle 3"/>
          <p:cNvSpPr/>
          <p:nvPr/>
        </p:nvSpPr>
        <p:spPr>
          <a:xfrm>
            <a:off x="3200400" y="1447800"/>
            <a:ext cx="1676400" cy="76200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SedonaOffice</a:t>
            </a:r>
          </a:p>
          <a:p>
            <a:pPr algn="ctr"/>
            <a:r>
              <a:rPr lang="en-US" sz="1600" dirty="0">
                <a:solidFill>
                  <a:schemeClr val="tx1"/>
                </a:solidFill>
              </a:rPr>
              <a:t>Databases</a:t>
            </a:r>
          </a:p>
        </p:txBody>
      </p:sp>
      <p:sp>
        <p:nvSpPr>
          <p:cNvPr id="5" name="Rounded Rectangle 4"/>
          <p:cNvSpPr/>
          <p:nvPr/>
        </p:nvSpPr>
        <p:spPr>
          <a:xfrm>
            <a:off x="5105400" y="1447800"/>
            <a:ext cx="1676400" cy="76200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Manitou</a:t>
            </a:r>
          </a:p>
          <a:p>
            <a:pPr algn="ctr"/>
            <a:r>
              <a:rPr lang="en-US" sz="1600" dirty="0">
                <a:solidFill>
                  <a:schemeClr val="tx1"/>
                </a:solidFill>
              </a:rPr>
              <a:t>Database</a:t>
            </a:r>
          </a:p>
        </p:txBody>
      </p:sp>
      <p:sp>
        <p:nvSpPr>
          <p:cNvPr id="6" name="Rounded Rectangle 5"/>
          <p:cNvSpPr/>
          <p:nvPr/>
        </p:nvSpPr>
        <p:spPr>
          <a:xfrm>
            <a:off x="7010400" y="1447800"/>
            <a:ext cx="1676400" cy="762000"/>
          </a:xfrm>
          <a:prstGeom prst="roundRect">
            <a:avLst/>
          </a:prstGeom>
          <a:solidFill>
            <a:srgbClr val="65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QuoteWerks &amp; WeSuite</a:t>
            </a:r>
          </a:p>
          <a:p>
            <a:pPr algn="ctr"/>
            <a:r>
              <a:rPr lang="en-US" sz="1600" dirty="0">
                <a:solidFill>
                  <a:schemeClr val="tx1"/>
                </a:solidFill>
              </a:rPr>
              <a:t>Databases</a:t>
            </a:r>
          </a:p>
        </p:txBody>
      </p:sp>
      <p:sp>
        <p:nvSpPr>
          <p:cNvPr id="7" name="Rounded Rectangle 6"/>
          <p:cNvSpPr/>
          <p:nvPr/>
        </p:nvSpPr>
        <p:spPr>
          <a:xfrm>
            <a:off x="4541874" y="2895600"/>
            <a:ext cx="28194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SedonaSync </a:t>
            </a:r>
          </a:p>
          <a:p>
            <a:pPr algn="ctr"/>
            <a:r>
              <a:rPr lang="en-US" dirty="0"/>
              <a:t>Queries</a:t>
            </a:r>
          </a:p>
        </p:txBody>
      </p:sp>
      <p:cxnSp>
        <p:nvCxnSpPr>
          <p:cNvPr id="8" name="Straight Connector 7"/>
          <p:cNvCxnSpPr>
            <a:stCxn id="4" idx="2"/>
          </p:cNvCxnSpPr>
          <p:nvPr/>
        </p:nvCxnSpPr>
        <p:spPr>
          <a:xfrm>
            <a:off x="4038600" y="2209800"/>
            <a:ext cx="1371600" cy="685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stCxn id="5" idx="2"/>
            <a:endCxn id="7" idx="0"/>
          </p:cNvCxnSpPr>
          <p:nvPr/>
        </p:nvCxnSpPr>
        <p:spPr>
          <a:xfrm>
            <a:off x="5943600" y="2209800"/>
            <a:ext cx="7974" cy="6858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6" idx="2"/>
          </p:cNvCxnSpPr>
          <p:nvPr/>
        </p:nvCxnSpPr>
        <p:spPr>
          <a:xfrm flipH="1">
            <a:off x="6553200" y="2209800"/>
            <a:ext cx="1295400" cy="685800"/>
          </a:xfrm>
          <a:prstGeom prst="line">
            <a:avLst/>
          </a:prstGeom>
        </p:spPr>
        <p:style>
          <a:lnRef idx="1">
            <a:schemeClr val="dk1"/>
          </a:lnRef>
          <a:fillRef idx="0">
            <a:schemeClr val="dk1"/>
          </a:fillRef>
          <a:effectRef idx="0">
            <a:schemeClr val="dk1"/>
          </a:effectRef>
          <a:fontRef idx="minor">
            <a:schemeClr val="tx1"/>
          </a:fontRef>
        </p:style>
      </p:cxnSp>
      <p:sp>
        <p:nvSpPr>
          <p:cNvPr id="11" name="Rounded Rectangle 10"/>
          <p:cNvSpPr/>
          <p:nvPr/>
        </p:nvSpPr>
        <p:spPr>
          <a:xfrm>
            <a:off x="4541874" y="4038600"/>
            <a:ext cx="28194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SedonaSync </a:t>
            </a:r>
          </a:p>
          <a:p>
            <a:pPr algn="ctr"/>
            <a:r>
              <a:rPr lang="en-US" dirty="0"/>
              <a:t>Events</a:t>
            </a:r>
          </a:p>
        </p:txBody>
      </p:sp>
      <p:cxnSp>
        <p:nvCxnSpPr>
          <p:cNvPr id="12" name="Straight Connector 11"/>
          <p:cNvCxnSpPr>
            <a:stCxn id="7" idx="2"/>
            <a:endCxn id="11" idx="0"/>
          </p:cNvCxnSpPr>
          <p:nvPr/>
        </p:nvCxnSpPr>
        <p:spPr>
          <a:xfrm>
            <a:off x="5951574" y="3733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13" name="Rounded Rectangle 12"/>
          <p:cNvSpPr/>
          <p:nvPr/>
        </p:nvSpPr>
        <p:spPr>
          <a:xfrm>
            <a:off x="4191000" y="5410200"/>
            <a:ext cx="1676400" cy="762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Emailed Alerts and Reports</a:t>
            </a:r>
          </a:p>
        </p:txBody>
      </p:sp>
      <p:sp>
        <p:nvSpPr>
          <p:cNvPr id="14" name="Rounded Rectangle 13"/>
          <p:cNvSpPr/>
          <p:nvPr/>
        </p:nvSpPr>
        <p:spPr>
          <a:xfrm>
            <a:off x="6096000" y="5410200"/>
            <a:ext cx="1676400" cy="762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Actions and Workflows</a:t>
            </a:r>
          </a:p>
        </p:txBody>
      </p:sp>
      <p:cxnSp>
        <p:nvCxnSpPr>
          <p:cNvPr id="15" name="Straight Connector 14"/>
          <p:cNvCxnSpPr>
            <a:endCxn id="13" idx="0"/>
          </p:cNvCxnSpPr>
          <p:nvPr/>
        </p:nvCxnSpPr>
        <p:spPr>
          <a:xfrm flipH="1">
            <a:off x="5029200" y="4876800"/>
            <a:ext cx="381000" cy="5334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endCxn id="14" idx="0"/>
          </p:cNvCxnSpPr>
          <p:nvPr/>
        </p:nvCxnSpPr>
        <p:spPr>
          <a:xfrm>
            <a:off x="6477000" y="4876800"/>
            <a:ext cx="457200" cy="533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9794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SedonaSync Alerts License</a:t>
            </a:r>
          </a:p>
          <a:p>
            <a:pPr lvl="1"/>
            <a:r>
              <a:rPr lang="en-US" dirty="0"/>
              <a:t>These licenses allow you to connect and retrieve data from your company’s databases, and then email it to your recipients.  </a:t>
            </a:r>
          </a:p>
          <a:p>
            <a:pPr lvl="1"/>
            <a:endParaRPr lang="en-US" dirty="0"/>
          </a:p>
          <a:p>
            <a:r>
              <a:rPr lang="en-US" dirty="0"/>
              <a:t>SedonaSync Reports License</a:t>
            </a:r>
          </a:p>
          <a:p>
            <a:pPr lvl="1"/>
            <a:r>
              <a:rPr lang="en-US" dirty="0"/>
              <a:t>Allows the creation and delivery of content rich reports, such as PDF Invoices and Statements.</a:t>
            </a:r>
          </a:p>
          <a:p>
            <a:pPr lvl="1"/>
            <a:endParaRPr lang="en-US" dirty="0"/>
          </a:p>
          <a:p>
            <a:r>
              <a:rPr lang="en-US" dirty="0"/>
              <a:t>SedonaSync Actions License</a:t>
            </a:r>
          </a:p>
          <a:p>
            <a:pPr lvl="1"/>
            <a:r>
              <a:rPr lang="en-US" dirty="0"/>
              <a:t>Allows for the workflow and updating processes.</a:t>
            </a:r>
          </a:p>
        </p:txBody>
      </p:sp>
      <p:sp>
        <p:nvSpPr>
          <p:cNvPr id="3" name="Title 2"/>
          <p:cNvSpPr>
            <a:spLocks noGrp="1"/>
          </p:cNvSpPr>
          <p:nvPr>
            <p:ph type="title"/>
          </p:nvPr>
        </p:nvSpPr>
        <p:spPr/>
        <p:txBody>
          <a:bodyPr/>
          <a:lstStyle/>
          <a:p>
            <a:pPr algn="ct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 Modules</a:t>
            </a:r>
            <a:endParaRPr lang="en-US" dirty="0"/>
          </a:p>
        </p:txBody>
      </p:sp>
    </p:spTree>
    <p:extLst>
      <p:ext uri="{BB962C8B-B14F-4D97-AF65-F5344CB8AC3E}">
        <p14:creationId xmlns:p14="http://schemas.microsoft.com/office/powerpoint/2010/main" val="4057414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874" y="2277070"/>
            <a:ext cx="28194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SedonaSync </a:t>
            </a:r>
          </a:p>
          <a:p>
            <a:pPr algn="ctr"/>
            <a:r>
              <a:rPr lang="en-US" dirty="0"/>
              <a:t>Queries</a:t>
            </a:r>
          </a:p>
        </p:txBody>
      </p:sp>
      <p:sp>
        <p:nvSpPr>
          <p:cNvPr id="2" name="TextBox 1"/>
          <p:cNvSpPr txBox="1"/>
          <p:nvPr/>
        </p:nvSpPr>
        <p:spPr>
          <a:xfrm>
            <a:off x="3290555" y="3877271"/>
            <a:ext cx="5322039" cy="1200329"/>
          </a:xfrm>
          <a:prstGeom prst="rect">
            <a:avLst/>
          </a:prstGeom>
          <a:noFill/>
        </p:spPr>
        <p:txBody>
          <a:bodyPr wrap="square" rtlCol="0">
            <a:spAutoFit/>
          </a:bodyPr>
          <a:lstStyle/>
          <a:p>
            <a:pPr algn="just"/>
            <a:r>
              <a:rPr lang="en-US" dirty="0"/>
              <a:t>Extracts customer and transactional data such as invoicing information from SedonaOffice for processing based on a series of settings configured within SedonaSync.</a:t>
            </a:r>
          </a:p>
        </p:txBody>
      </p:sp>
      <p:cxnSp>
        <p:nvCxnSpPr>
          <p:cNvPr id="18" name="Straight Connector 17"/>
          <p:cNvCxnSpPr>
            <a:stCxn id="7" idx="2"/>
            <a:endCxn id="2" idx="0"/>
          </p:cNvCxnSpPr>
          <p:nvPr/>
        </p:nvCxnSpPr>
        <p:spPr>
          <a:xfrm>
            <a:off x="5951574" y="3115270"/>
            <a:ext cx="0" cy="76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C0DBECD9-8350-483A-AC63-31F114456947}"/>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99150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46836"/>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70" y="1676401"/>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570" y="2032636"/>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630" y="2413635"/>
            <a:ext cx="3417570" cy="31661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570" y="2794636"/>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6970" y="3175636"/>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556636"/>
            <a:ext cx="3440430" cy="3148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1969770"/>
            <a:ext cx="4300538" cy="3936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itle 2">
            <a:extLst>
              <a:ext uri="{FF2B5EF4-FFF2-40B4-BE49-F238E27FC236}">
                <a16:creationId xmlns:a16="http://schemas.microsoft.com/office/drawing/2014/main" id="{2A03CF4A-C124-4DD1-8610-9424BF6BEA34}"/>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1294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26"/>
                                        </p:tgtEl>
                                        <p:attrNameLst>
                                          <p:attrName>style.opacity</p:attrName>
                                        </p:attrNameLst>
                                      </p:cBhvr>
                                      <p:to>
                                        <p:strVal val="0.1"/>
                                      </p:to>
                                    </p:set>
                                    <p:animEffect filter="image" prLst="opacity: 0.1">
                                      <p:cBhvr rctx="IE">
                                        <p:cTn id="12" dur="indefinite"/>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1027"/>
                                        </p:tgtEl>
                                        <p:attrNameLst>
                                          <p:attrName>style.opacity</p:attrName>
                                        </p:attrNameLst>
                                      </p:cBhvr>
                                      <p:to>
                                        <p:strVal val="0.1"/>
                                      </p:to>
                                    </p:set>
                                    <p:animEffect filter="image" prLst="opacity: 0.1">
                                      <p:cBhvr rctx="IE">
                                        <p:cTn id="20" dur="indefinite"/>
                                        <p:tgtEl>
                                          <p:spTgt spid="1027"/>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1028"/>
                                        </p:tgtEl>
                                        <p:attrNameLst>
                                          <p:attrName>style.opacity</p:attrName>
                                        </p:attrNameLst>
                                      </p:cBhvr>
                                      <p:to>
                                        <p:strVal val="0.1"/>
                                      </p:to>
                                    </p:set>
                                    <p:animEffect filter="image" prLst="opacity: 0.1">
                                      <p:cBhvr rctx="IE">
                                        <p:cTn id="28" dur="indefinite"/>
                                        <p:tgtEl>
                                          <p:spTgt spid="1028"/>
                                        </p:tgtEl>
                                      </p:cBhvr>
                                    </p:animEffect>
                                  </p:childTnLst>
                                </p:cTn>
                              </p:par>
                              <p:par>
                                <p:cTn id="29" presetID="10"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5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1029"/>
                                        </p:tgtEl>
                                        <p:attrNameLst>
                                          <p:attrName>style.opacity</p:attrName>
                                        </p:attrNameLst>
                                      </p:cBhvr>
                                      <p:to>
                                        <p:strVal val="0.1"/>
                                      </p:to>
                                    </p:set>
                                    <p:animEffect filter="image" prLst="opacity: 0.1">
                                      <p:cBhvr rctx="IE">
                                        <p:cTn id="36" dur="indefinite"/>
                                        <p:tgtEl>
                                          <p:spTgt spid="1029"/>
                                        </p:tgtEl>
                                      </p:cBhvr>
                                    </p:animEffect>
                                  </p:childTnLst>
                                </p:cTn>
                              </p:par>
                              <p:par>
                                <p:cTn id="37" presetID="10"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1030"/>
                                        </p:tgtEl>
                                        <p:attrNameLst>
                                          <p:attrName>style.opacity</p:attrName>
                                        </p:attrNameLst>
                                      </p:cBhvr>
                                      <p:to>
                                        <p:strVal val="0.1"/>
                                      </p:to>
                                    </p:set>
                                    <p:animEffect filter="image" prLst="opacity: 0.1">
                                      <p:cBhvr rctx="IE">
                                        <p:cTn id="44" dur="indefinite"/>
                                        <p:tgtEl>
                                          <p:spTgt spid="1030"/>
                                        </p:tgtEl>
                                      </p:cBhvr>
                                    </p:animEffect>
                                  </p:childTnLst>
                                </p:cTn>
                              </p:par>
                              <p:par>
                                <p:cTn id="45" presetID="10" presetClass="entr" presetSubtype="0" fill="hold" nodeType="with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fade">
                                      <p:cBhvr>
                                        <p:cTn id="47" dur="500"/>
                                        <p:tgtEl>
                                          <p:spTgt spid="10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rctx="PPT">
                                        <p:cTn id="51" dur="indefinite"/>
                                        <p:tgtEl>
                                          <p:spTgt spid="1031"/>
                                        </p:tgtEl>
                                        <p:attrNameLst>
                                          <p:attrName>style.opacity</p:attrName>
                                        </p:attrNameLst>
                                      </p:cBhvr>
                                      <p:to>
                                        <p:strVal val="0.1"/>
                                      </p:to>
                                    </p:set>
                                    <p:animEffect filter="image" prLst="opacity: 0.1">
                                      <p:cBhvr rctx="IE">
                                        <p:cTn id="52" dur="indefinite"/>
                                        <p:tgtEl>
                                          <p:spTgt spid="1031"/>
                                        </p:tgtEl>
                                      </p:cBhvr>
                                    </p:animEffect>
                                  </p:childTnLst>
                                </p:cTn>
                              </p:par>
                              <p:par>
                                <p:cTn id="53" presetID="10" presetClass="entr" presetSubtype="0" fill="hold" nodeType="with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fade">
                                      <p:cBhvr>
                                        <p:cTn id="55" dur="500"/>
                                        <p:tgtEl>
                                          <p:spTgt spid="103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1032"/>
                                        </p:tgtEl>
                                        <p:attrNameLst>
                                          <p:attrName>style.opacity</p:attrName>
                                        </p:attrNameLst>
                                      </p:cBhvr>
                                      <p:to>
                                        <p:strVal val="0.1"/>
                                      </p:to>
                                    </p:set>
                                    <p:animEffect filter="image" prLst="opacity: 0.1">
                                      <p:cBhvr rctx="IE">
                                        <p:cTn id="60" dur="indefinite"/>
                                        <p:tgtEl>
                                          <p:spTgt spid="1032"/>
                                        </p:tgtEl>
                                      </p:cBhvr>
                                    </p:animEffect>
                                  </p:childTnLst>
                                </p:cTn>
                              </p:par>
                              <p:par>
                                <p:cTn id="61" presetID="10" presetClass="entr" presetSubtype="0" fill="hold" nodeType="withEffect">
                                  <p:stCondLst>
                                    <p:cond delay="0"/>
                                  </p:stCondLst>
                                  <p:childTnLst>
                                    <p:set>
                                      <p:cBhvr>
                                        <p:cTn id="62" dur="1" fill="hold">
                                          <p:stCondLst>
                                            <p:cond delay="0"/>
                                          </p:stCondLst>
                                        </p:cTn>
                                        <p:tgtEl>
                                          <p:spTgt spid="1033"/>
                                        </p:tgtEl>
                                        <p:attrNameLst>
                                          <p:attrName>style.visibility</p:attrName>
                                        </p:attrNameLst>
                                      </p:cBhvr>
                                      <p:to>
                                        <p:strVal val="visible"/>
                                      </p:to>
                                    </p:set>
                                    <p:animEffect transition="in" filter="fade">
                                      <p:cBhvr>
                                        <p:cTn id="63"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850345" y="4204137"/>
            <a:ext cx="3463112" cy="1569660"/>
          </a:xfrm>
          <a:prstGeom prst="rect">
            <a:avLst/>
          </a:prstGeom>
          <a:solidFill>
            <a:schemeClr val="bg1"/>
          </a:solidFill>
        </p:spPr>
        <p:txBody>
          <a:bodyPr wrap="square" rtlCol="0">
            <a:spAutoFit/>
          </a:bodyPr>
          <a:lstStyle/>
          <a:p>
            <a:pPr algn="just"/>
            <a:r>
              <a:rPr lang="en-US" sz="1600" dirty="0"/>
              <a:t>We add and remove items from our email distribution queue. In addition, we record all actions taken and notify SedonaOffice of the notifications that have been sent in order to remove them from further processing.</a:t>
            </a:r>
          </a:p>
        </p:txBody>
      </p:sp>
      <p:sp>
        <p:nvSpPr>
          <p:cNvPr id="11" name="Rounded Rectangle 10"/>
          <p:cNvSpPr/>
          <p:nvPr/>
        </p:nvSpPr>
        <p:spPr>
          <a:xfrm>
            <a:off x="4541874" y="1447800"/>
            <a:ext cx="28194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SedonaSync </a:t>
            </a:r>
          </a:p>
          <a:p>
            <a:pPr algn="ctr"/>
            <a:r>
              <a:rPr lang="en-US" dirty="0"/>
              <a:t>Events</a:t>
            </a:r>
          </a:p>
        </p:txBody>
      </p:sp>
      <p:sp>
        <p:nvSpPr>
          <p:cNvPr id="13" name="Rounded Rectangle 12"/>
          <p:cNvSpPr/>
          <p:nvPr/>
        </p:nvSpPr>
        <p:spPr>
          <a:xfrm>
            <a:off x="3543300" y="2819400"/>
            <a:ext cx="1676400" cy="762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Emailed Alerts and Reports</a:t>
            </a:r>
          </a:p>
        </p:txBody>
      </p:sp>
      <p:sp>
        <p:nvSpPr>
          <p:cNvPr id="14" name="Rounded Rectangle 13"/>
          <p:cNvSpPr/>
          <p:nvPr/>
        </p:nvSpPr>
        <p:spPr>
          <a:xfrm>
            <a:off x="6743701" y="2819400"/>
            <a:ext cx="1676400" cy="762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Actions and Workflows</a:t>
            </a:r>
          </a:p>
        </p:txBody>
      </p:sp>
      <p:cxnSp>
        <p:nvCxnSpPr>
          <p:cNvPr id="15" name="Straight Connector 14"/>
          <p:cNvCxnSpPr>
            <a:endCxn id="13" idx="0"/>
          </p:cNvCxnSpPr>
          <p:nvPr/>
        </p:nvCxnSpPr>
        <p:spPr>
          <a:xfrm flipH="1">
            <a:off x="4381500" y="2286000"/>
            <a:ext cx="38100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a:endCxn id="14" idx="0"/>
          </p:cNvCxnSpPr>
          <p:nvPr/>
        </p:nvCxnSpPr>
        <p:spPr>
          <a:xfrm>
            <a:off x="7124701" y="2286000"/>
            <a:ext cx="457200" cy="533400"/>
          </a:xfrm>
          <a:prstGeom prst="line">
            <a:avLst/>
          </a:prstGeom>
          <a:ln w="28575"/>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2952751" y="4465351"/>
            <a:ext cx="2857499" cy="1323439"/>
          </a:xfrm>
          <a:prstGeom prst="rect">
            <a:avLst/>
          </a:prstGeom>
          <a:noFill/>
        </p:spPr>
        <p:txBody>
          <a:bodyPr wrap="square" rtlCol="0">
            <a:spAutoFit/>
          </a:bodyPr>
          <a:lstStyle/>
          <a:p>
            <a:pPr algn="just"/>
            <a:r>
              <a:rPr lang="en-US" sz="1600" dirty="0"/>
              <a:t>Takes data collected from queries and if configured, generates the necessary reports and then emails the data to the end-user.</a:t>
            </a:r>
          </a:p>
        </p:txBody>
      </p:sp>
      <p:cxnSp>
        <p:nvCxnSpPr>
          <p:cNvPr id="19" name="Straight Connector 18"/>
          <p:cNvCxnSpPr>
            <a:stCxn id="13" idx="2"/>
            <a:endCxn id="2" idx="0"/>
          </p:cNvCxnSpPr>
          <p:nvPr/>
        </p:nvCxnSpPr>
        <p:spPr>
          <a:xfrm>
            <a:off x="4381500" y="3581400"/>
            <a:ext cx="0" cy="883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2"/>
            <a:endCxn id="17" idx="0"/>
          </p:cNvCxnSpPr>
          <p:nvPr/>
        </p:nvCxnSpPr>
        <p:spPr>
          <a:xfrm>
            <a:off x="7581901" y="3581401"/>
            <a:ext cx="0" cy="6227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48350" y="4200525"/>
            <a:ext cx="3463112" cy="1815882"/>
          </a:xfrm>
          <a:prstGeom prst="rect">
            <a:avLst/>
          </a:prstGeom>
          <a:solidFill>
            <a:schemeClr val="bg1"/>
          </a:solidFill>
        </p:spPr>
        <p:txBody>
          <a:bodyPr wrap="square" rtlCol="0">
            <a:spAutoFit/>
          </a:bodyPr>
          <a:lstStyle/>
          <a:p>
            <a:pPr algn="just"/>
            <a:r>
              <a:rPr lang="en-US" sz="1600" dirty="0"/>
              <a:t>Using the collected data we can execute a workflow previously created in SQL such as a stored procedure, or run a query to Insert, Update, or Delete some data from a database.  We can also run a custom VB script or run a program on the server...</a:t>
            </a:r>
          </a:p>
        </p:txBody>
      </p:sp>
      <p:sp>
        <p:nvSpPr>
          <p:cNvPr id="18" name="Title 2">
            <a:extLst>
              <a:ext uri="{FF2B5EF4-FFF2-40B4-BE49-F238E27FC236}">
                <a16:creationId xmlns:a16="http://schemas.microsoft.com/office/drawing/2014/main" id="{18E9B1B3-F1A3-4ADC-909F-B76F425AA2B1}"/>
              </a:ext>
            </a:extLst>
          </p:cNvPr>
          <p:cNvSpPr txBox="1">
            <a:spLocks/>
          </p:cNvSpPr>
          <p:nvPr/>
        </p:nvSpPr>
        <p:spPr>
          <a:xfrm>
            <a:off x="1104900" y="76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dirty="0">
                <a:latin typeface="Arial" panose="020B0604020202020204" pitchFamily="34" charset="0"/>
                <a:cs typeface="Arial" panose="020B0604020202020204" pitchFamily="34" charset="0"/>
              </a:rPr>
              <a:t>What is </a:t>
            </a:r>
            <a:r>
              <a:rPr lang="en-US" dirty="0">
                <a:solidFill>
                  <a:srgbClr val="0070C0"/>
                </a:solidFill>
                <a:latin typeface="Arial" panose="020B0604020202020204" pitchFamily="34" charset="0"/>
                <a:cs typeface="Arial" panose="020B0604020202020204" pitchFamily="34" charset="0"/>
              </a:rPr>
              <a:t>Sedona</a:t>
            </a:r>
            <a:r>
              <a:rPr lang="en-US" dirty="0">
                <a:solidFill>
                  <a:srgbClr val="2FBF2F"/>
                </a:solidFill>
                <a:latin typeface="Arial" panose="020B0604020202020204" pitchFamily="34" charset="0"/>
                <a:cs typeface="Arial" panose="020B0604020202020204" pitchFamily="34" charset="0"/>
              </a:rPr>
              <a:t>Sync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6911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3" grpId="0" animBg="1"/>
      <p:bldP spid="14" grpId="0" animBg="1"/>
      <p:bldP spid="2" grpId="0"/>
      <p:bldP spid="12" grpId="0" animBg="1"/>
      <p:bldP spid="12" grpId="1" animBg="1"/>
    </p:bldLst>
  </p:timing>
</p:sld>
</file>

<file path=ppt/theme/theme1.xml><?xml version="1.0" encoding="utf-8"?>
<a:theme xmlns:a="http://schemas.openxmlformats.org/drawingml/2006/main" name="SOUC_2020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C_2020_Template.potx" id="{296880BA-185E-4C7A-9847-23A95CBC93C5}" vid="{E974B537-ECC6-4708-99D2-617DE0725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SOUC_2020_Template</Template>
  <TotalTime>1243</TotalTime>
  <Words>822</Words>
  <Application>Microsoft Office PowerPoint</Application>
  <PresentationFormat>Widescreen</PresentationFormat>
  <Paragraphs>179</Paragraphs>
  <Slides>33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SOUC_2020_Template</vt:lpstr>
      <vt:lpstr>Automated Customer Communications</vt:lpstr>
      <vt:lpstr>Why Automate?</vt:lpstr>
      <vt:lpstr>PowerPoint Presentation</vt:lpstr>
      <vt:lpstr>What is SedonaSync?</vt:lpstr>
      <vt:lpstr>What is SedonaSync?</vt:lpstr>
      <vt:lpstr>SedonaSync Modules</vt:lpstr>
      <vt:lpstr>PowerPoint Presentation</vt:lpstr>
      <vt:lpstr>PowerPoint Presentation</vt:lpstr>
      <vt:lpstr>PowerPoint Presentation</vt:lpstr>
      <vt:lpstr>PowerPoint Presentation</vt:lpstr>
      <vt:lpstr>OPT Email Invocing</vt:lpstr>
      <vt:lpstr>PowerPoint Presentation</vt:lpstr>
      <vt:lpstr>PowerPoint Presentation</vt:lpstr>
      <vt:lpstr>PowerPoint Presentation</vt:lpstr>
      <vt:lpstr>PowerPoint Presentation</vt:lpstr>
      <vt:lpstr>OPT Email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Swindell</dc:creator>
  <cp:lastModifiedBy>Brad Swindell</cp:lastModifiedBy>
  <cp:revision>70</cp:revision>
  <dcterms:created xsi:type="dcterms:W3CDTF">2019-01-28T07:35:35Z</dcterms:created>
  <dcterms:modified xsi:type="dcterms:W3CDTF">2020-01-28T19:33:39Z</dcterms:modified>
</cp:coreProperties>
</file>